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3" r:id="rId4"/>
    <p:sldId id="291" r:id="rId5"/>
    <p:sldId id="263" r:id="rId6"/>
    <p:sldId id="264" r:id="rId7"/>
    <p:sldId id="266" r:id="rId8"/>
    <p:sldId id="310" r:id="rId9"/>
    <p:sldId id="311" r:id="rId10"/>
    <p:sldId id="312" r:id="rId11"/>
    <p:sldId id="313" r:id="rId12"/>
    <p:sldId id="314" r:id="rId13"/>
    <p:sldId id="270" r:id="rId14"/>
    <p:sldId id="268" r:id="rId15"/>
    <p:sldId id="269" r:id="rId16"/>
    <p:sldId id="283" r:id="rId17"/>
    <p:sldId id="284" r:id="rId18"/>
    <p:sldId id="285" r:id="rId19"/>
    <p:sldId id="286" r:id="rId20"/>
    <p:sldId id="287" r:id="rId21"/>
    <p:sldId id="288" r:id="rId22"/>
    <p:sldId id="295" r:id="rId23"/>
    <p:sldId id="294" r:id="rId24"/>
    <p:sldId id="272" r:id="rId25"/>
    <p:sldId id="296" r:id="rId26"/>
    <p:sldId id="297" r:id="rId27"/>
    <p:sldId id="301" r:id="rId28"/>
    <p:sldId id="299" r:id="rId29"/>
    <p:sldId id="300" r:id="rId30"/>
    <p:sldId id="302" r:id="rId31"/>
    <p:sldId id="303" r:id="rId32"/>
    <p:sldId id="304" r:id="rId33"/>
    <p:sldId id="306" r:id="rId34"/>
    <p:sldId id="305" r:id="rId35"/>
    <p:sldId id="307" r:id="rId36"/>
    <p:sldId id="308" r:id="rId37"/>
    <p:sldId id="273" r:id="rId38"/>
    <p:sldId id="275" r:id="rId39"/>
    <p:sldId id="276" r:id="rId40"/>
    <p:sldId id="274" r:id="rId41"/>
    <p:sldId id="278" r:id="rId42"/>
    <p:sldId id="280" r:id="rId43"/>
    <p:sldId id="281" r:id="rId44"/>
    <p:sldId id="282" r:id="rId45"/>
    <p:sldId id="315" r:id="rId46"/>
    <p:sldId id="316" r:id="rId47"/>
    <p:sldId id="317" r:id="rId48"/>
    <p:sldId id="318" r:id="rId49"/>
    <p:sldId id="319" r:id="rId50"/>
    <p:sldId id="32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4EA2-B72B-47D5-9492-C892BEAAF7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55983F-E11A-4A7B-B108-8435D33E4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6BF4CA-D55F-4369-88A3-2BC68A218209}"/>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5" name="Footer Placeholder 4">
            <a:extLst>
              <a:ext uri="{FF2B5EF4-FFF2-40B4-BE49-F238E27FC236}">
                <a16:creationId xmlns:a16="http://schemas.microsoft.com/office/drawing/2014/main" id="{5362FF69-130D-42E7-BCAE-7C9E376134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20D3FD-1928-4FF2-A66E-09D580A15E74}"/>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889875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CB7C-8653-416B-B5D8-E66FE9E1CA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213C75-E085-495F-BB35-67FEDCB4EC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FC399B-1A36-474A-B5B8-6D2FE20252BC}"/>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5" name="Footer Placeholder 4">
            <a:extLst>
              <a:ext uri="{FF2B5EF4-FFF2-40B4-BE49-F238E27FC236}">
                <a16:creationId xmlns:a16="http://schemas.microsoft.com/office/drawing/2014/main" id="{312B5697-8D2C-42BE-A87F-5CD4F7FB50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9B5175-3A85-4D2F-9C54-4A987B106E02}"/>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384809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C78650-C7D7-4216-84C2-269E7538A2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15768B-C044-4C6D-9A4E-19413087D2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11BF9-E213-4F7F-800D-209106840D61}"/>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5" name="Footer Placeholder 4">
            <a:extLst>
              <a:ext uri="{FF2B5EF4-FFF2-40B4-BE49-F238E27FC236}">
                <a16:creationId xmlns:a16="http://schemas.microsoft.com/office/drawing/2014/main" id="{92F181FD-9EAA-4795-B528-458CC3AB93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C2AC81-FB69-4BBD-B6A3-D529E7031FAA}"/>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104235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4A2B-96B6-4094-9454-ED27AAF1F3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AEAFF1-7841-4FEB-B7EB-8E06E68D4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EF5332-EDBB-4724-85D5-412C2F1CB93A}"/>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5" name="Footer Placeholder 4">
            <a:extLst>
              <a:ext uri="{FF2B5EF4-FFF2-40B4-BE49-F238E27FC236}">
                <a16:creationId xmlns:a16="http://schemas.microsoft.com/office/drawing/2014/main" id="{300EE011-25FE-46D8-B447-D5663C2C4D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232E60-716E-43FD-AEA4-DFAB6AC6DB02}"/>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263678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D19A-61AB-49DE-B77E-ABFE52A0F8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B082C8-703B-4E51-9359-A785B2542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D9DD5E-C4D5-405B-A12C-34B2C88080DA}"/>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5" name="Footer Placeholder 4">
            <a:extLst>
              <a:ext uri="{FF2B5EF4-FFF2-40B4-BE49-F238E27FC236}">
                <a16:creationId xmlns:a16="http://schemas.microsoft.com/office/drawing/2014/main" id="{F2FDF66C-D5E2-4ECF-AC60-943E5BBB8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057D07-5C6F-43B2-85FD-B22151DEA24E}"/>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182141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65A2-E1EA-42B4-9B4C-4DE0512F3D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89DA5D-BF8F-4D5A-B9B9-7753790A5F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3CCE13-311B-4FBF-800D-A85132FE8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0113C0-ABFA-47B7-B902-D607C90333BD}"/>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6" name="Footer Placeholder 5">
            <a:extLst>
              <a:ext uri="{FF2B5EF4-FFF2-40B4-BE49-F238E27FC236}">
                <a16:creationId xmlns:a16="http://schemas.microsoft.com/office/drawing/2014/main" id="{CD32C726-3000-451D-B83C-A66F011F8C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9178AA-1AEA-42D5-BAD4-4776A251E78F}"/>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1423250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8BB4-B8D3-4807-82CF-1F11B75867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AB5DFB-7DC6-415D-A11E-14147BAB7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0B9B5B-2953-4F2E-AC0D-4460319B5C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C6C806-C7D5-418D-B8C8-4DF0430B4C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8DFADE-1B93-4227-A7D2-5B2996D27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5457E1-F000-47D4-9798-20B36D65EF08}"/>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8" name="Footer Placeholder 7">
            <a:extLst>
              <a:ext uri="{FF2B5EF4-FFF2-40B4-BE49-F238E27FC236}">
                <a16:creationId xmlns:a16="http://schemas.microsoft.com/office/drawing/2014/main" id="{7A3D766C-7CA4-481D-BD32-5A67EB78127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64F197-4822-45B5-B647-8DFF581B32D5}"/>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2232872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ED34-5643-40C4-A398-F093A80126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781A53-230D-40C0-8992-AAFFB493ED24}"/>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4" name="Footer Placeholder 3">
            <a:extLst>
              <a:ext uri="{FF2B5EF4-FFF2-40B4-BE49-F238E27FC236}">
                <a16:creationId xmlns:a16="http://schemas.microsoft.com/office/drawing/2014/main" id="{DD34454D-DC65-4FF8-970A-317150562A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AE700D-7626-4BC2-B0CF-6A43AC8562EF}"/>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77210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01317-3B14-4BA4-9CF6-736F00C33EAE}"/>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3" name="Footer Placeholder 2">
            <a:extLst>
              <a:ext uri="{FF2B5EF4-FFF2-40B4-BE49-F238E27FC236}">
                <a16:creationId xmlns:a16="http://schemas.microsoft.com/office/drawing/2014/main" id="{2520A94C-CEF1-4F4C-AEE5-66BB5DEB6A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FF72C9-F469-445C-BF99-FD5C18CB7147}"/>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384904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DBD6-60E3-4841-A2FD-BDA22AB06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62F51A-0FDC-40AC-BF15-71C45E9EB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D4E27B-2EB7-45FE-962C-AAD951195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D2704F-B644-42ED-A236-F95689ECCB44}"/>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6" name="Footer Placeholder 5">
            <a:extLst>
              <a:ext uri="{FF2B5EF4-FFF2-40B4-BE49-F238E27FC236}">
                <a16:creationId xmlns:a16="http://schemas.microsoft.com/office/drawing/2014/main" id="{97F6743A-9A48-42F8-AE60-2BBB0FAE4A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066654-7F58-42E0-9797-F81CDA3B4C91}"/>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33199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289A-59E2-4705-AB47-EB46B97C33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2FA520-A472-427E-9C87-D6B21CC73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2C4E2A-F22E-4A2C-B468-ADFBDB10A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7C1DB-8AA3-45DB-88AF-CAD2D81C5E4A}"/>
              </a:ext>
            </a:extLst>
          </p:cNvPr>
          <p:cNvSpPr>
            <a:spLocks noGrp="1"/>
          </p:cNvSpPr>
          <p:nvPr>
            <p:ph type="dt" sz="half" idx="10"/>
          </p:nvPr>
        </p:nvSpPr>
        <p:spPr/>
        <p:txBody>
          <a:bodyPr/>
          <a:lstStyle/>
          <a:p>
            <a:fld id="{625D758A-FBEB-4217-9C76-7B64B0889552}" type="datetimeFigureOut">
              <a:rPr lang="en-IN" smtClean="0"/>
              <a:t>12-04-2021</a:t>
            </a:fld>
            <a:endParaRPr lang="en-IN"/>
          </a:p>
        </p:txBody>
      </p:sp>
      <p:sp>
        <p:nvSpPr>
          <p:cNvPr id="6" name="Footer Placeholder 5">
            <a:extLst>
              <a:ext uri="{FF2B5EF4-FFF2-40B4-BE49-F238E27FC236}">
                <a16:creationId xmlns:a16="http://schemas.microsoft.com/office/drawing/2014/main" id="{3208FCDD-296B-4ECB-A13E-8AE39987A9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613CA2-4235-4A89-A32F-831ED2A68A72}"/>
              </a:ext>
            </a:extLst>
          </p:cNvPr>
          <p:cNvSpPr>
            <a:spLocks noGrp="1"/>
          </p:cNvSpPr>
          <p:nvPr>
            <p:ph type="sldNum" sz="quarter" idx="12"/>
          </p:nvPr>
        </p:nvSpPr>
        <p:spPr/>
        <p:txBody>
          <a:bodyPr/>
          <a:lstStyle/>
          <a:p>
            <a:fld id="{059CD195-8B29-42E0-A117-D2595BA3D00A}" type="slidenum">
              <a:rPr lang="en-IN" smtClean="0"/>
              <a:t>‹#›</a:t>
            </a:fld>
            <a:endParaRPr lang="en-IN"/>
          </a:p>
        </p:txBody>
      </p:sp>
    </p:spTree>
    <p:extLst>
      <p:ext uri="{BB962C8B-B14F-4D97-AF65-F5344CB8AC3E}">
        <p14:creationId xmlns:p14="http://schemas.microsoft.com/office/powerpoint/2010/main" val="103770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5D29C0-CD4E-41B6-BE47-C6EF452FA0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E14F7-1BF7-4CC7-A94E-29DEBB831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FE7930-416C-453F-BBC3-858EC8E8A8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D758A-FBEB-4217-9C76-7B64B0889552}" type="datetimeFigureOut">
              <a:rPr lang="en-IN" smtClean="0"/>
              <a:t>12-04-2021</a:t>
            </a:fld>
            <a:endParaRPr lang="en-IN"/>
          </a:p>
        </p:txBody>
      </p:sp>
      <p:sp>
        <p:nvSpPr>
          <p:cNvPr id="5" name="Footer Placeholder 4">
            <a:extLst>
              <a:ext uri="{FF2B5EF4-FFF2-40B4-BE49-F238E27FC236}">
                <a16:creationId xmlns:a16="http://schemas.microsoft.com/office/drawing/2014/main" id="{E1C6D6B1-7588-4627-A0E8-812E91C021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C3C919-B2BD-4941-BD68-C68C8255EE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CD195-8B29-42E0-A117-D2595BA3D00A}" type="slidenum">
              <a:rPr lang="en-IN" smtClean="0"/>
              <a:t>‹#›</a:t>
            </a:fld>
            <a:endParaRPr lang="en-IN"/>
          </a:p>
        </p:txBody>
      </p:sp>
    </p:spTree>
    <p:extLst>
      <p:ext uri="{BB962C8B-B14F-4D97-AF65-F5344CB8AC3E}">
        <p14:creationId xmlns:p14="http://schemas.microsoft.com/office/powerpoint/2010/main" val="3763119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eng.usf.edu/cvprg/Mammography/DDSM/thumbnails/normals/normal_02/overview.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0433-4F15-44D6-B40D-6956CA7785D0}"/>
              </a:ext>
            </a:extLst>
          </p:cNvPr>
          <p:cNvSpPr>
            <a:spLocks noGrp="1"/>
          </p:cNvSpPr>
          <p:nvPr>
            <p:ph type="ctrTitle"/>
          </p:nvPr>
        </p:nvSpPr>
        <p:spPr/>
        <p:txBody>
          <a:bodyPr>
            <a:normAutofit/>
          </a:bodyPr>
          <a:lstStyle/>
          <a:p>
            <a:r>
              <a:rPr lang="en-US" sz="2800" b="0" i="0" dirty="0">
                <a:solidFill>
                  <a:srgbClr val="000000"/>
                </a:solidFill>
                <a:effectLst/>
                <a:latin typeface="Arial Black" panose="020B0A04020102020204" pitchFamily="34" charset="0"/>
              </a:rPr>
              <a:t>Breast Cancer Detection and classification from Mammogram images based on</a:t>
            </a:r>
            <a:br>
              <a:rPr lang="en-US" sz="2800" b="0" i="0" dirty="0">
                <a:solidFill>
                  <a:srgbClr val="000000"/>
                </a:solidFill>
                <a:effectLst/>
                <a:latin typeface="Arial Black" panose="020B0A04020102020204" pitchFamily="34" charset="0"/>
              </a:rPr>
            </a:br>
            <a:r>
              <a:rPr lang="en-US" sz="2800" b="0" i="0" dirty="0">
                <a:solidFill>
                  <a:srgbClr val="000000"/>
                </a:solidFill>
                <a:effectLst/>
                <a:latin typeface="Arial Black" panose="020B0A04020102020204" pitchFamily="34" charset="0"/>
              </a:rPr>
              <a:t>GMM Segmentation and GLCM-DWT feature extraction and PNN Classification</a:t>
            </a:r>
            <a:r>
              <a:rPr lang="en-US" sz="2800" dirty="0">
                <a:latin typeface="Arial Black" panose="020B0A04020102020204" pitchFamily="34" charset="0"/>
              </a:rPr>
              <a:t> </a:t>
            </a:r>
            <a:br>
              <a:rPr lang="en-US" sz="2800" dirty="0">
                <a:latin typeface="Arial Black" panose="020B0A04020102020204" pitchFamily="34" charset="0"/>
              </a:rPr>
            </a:br>
            <a:endParaRPr lang="en-IN" sz="2800" dirty="0">
              <a:latin typeface="Arial Black" panose="020B0A04020102020204" pitchFamily="34" charset="0"/>
            </a:endParaRPr>
          </a:p>
        </p:txBody>
      </p:sp>
      <p:sp>
        <p:nvSpPr>
          <p:cNvPr id="3" name="Subtitle 2">
            <a:extLst>
              <a:ext uri="{FF2B5EF4-FFF2-40B4-BE49-F238E27FC236}">
                <a16:creationId xmlns:a16="http://schemas.microsoft.com/office/drawing/2014/main" id="{CC6121C3-E8E2-47BD-B7DF-9EC98528E7DF}"/>
              </a:ext>
            </a:extLst>
          </p:cNvPr>
          <p:cNvSpPr>
            <a:spLocks noGrp="1"/>
          </p:cNvSpPr>
          <p:nvPr>
            <p:ph type="subTitle" idx="1"/>
          </p:nvPr>
        </p:nvSpPr>
        <p:spPr>
          <a:xfrm>
            <a:off x="1524000" y="3602038"/>
            <a:ext cx="9144000" cy="2030136"/>
          </a:xfrm>
        </p:spPr>
        <p:txBody>
          <a:bodyPr>
            <a:normAutofit fontScale="77500" lnSpcReduction="20000"/>
          </a:bodyPr>
          <a:lstStyle/>
          <a:p>
            <a:endParaRPr lang="en-IN" dirty="0"/>
          </a:p>
          <a:p>
            <a:pPr algn="l"/>
            <a:r>
              <a:rPr lang="en-IN" dirty="0"/>
              <a:t>PRABIR KUMAR DAS                                                              </a:t>
            </a:r>
            <a:r>
              <a:rPr lang="en-IN" b="0" i="0" dirty="0">
                <a:solidFill>
                  <a:srgbClr val="000000"/>
                </a:solidFill>
                <a:effectLst/>
              </a:rPr>
              <a:t>SHIVANI SINGH</a:t>
            </a:r>
            <a:r>
              <a:rPr lang="en-IN" dirty="0"/>
              <a:t> </a:t>
            </a:r>
            <a:br>
              <a:rPr lang="en-IN" dirty="0"/>
            </a:br>
            <a:endParaRPr lang="en-IN" dirty="0"/>
          </a:p>
          <a:p>
            <a:pPr algn="l"/>
            <a:r>
              <a:rPr lang="en-IN" dirty="0"/>
              <a:t>ROLL – 20MM62R02                                                              </a:t>
            </a:r>
            <a:r>
              <a:rPr lang="en-IN" b="0" i="0" dirty="0">
                <a:solidFill>
                  <a:srgbClr val="000000"/>
                </a:solidFill>
                <a:effectLst/>
              </a:rPr>
              <a:t>Roll - </a:t>
            </a:r>
            <a:r>
              <a:rPr lang="en-IN" b="0" i="0" dirty="0">
                <a:solidFill>
                  <a:srgbClr val="222222"/>
                </a:solidFill>
                <a:effectLst/>
              </a:rPr>
              <a:t>20MM61R10</a:t>
            </a:r>
            <a:r>
              <a:rPr lang="en-IN" dirty="0"/>
              <a:t> </a:t>
            </a:r>
            <a:br>
              <a:rPr lang="en-IN" dirty="0"/>
            </a:br>
            <a:endParaRPr lang="en-IN" dirty="0"/>
          </a:p>
          <a:p>
            <a:pPr algn="l"/>
            <a:r>
              <a:rPr lang="en-IN" dirty="0"/>
              <a:t>M-TECH in Medical Imaging and Informatics                    </a:t>
            </a:r>
            <a:r>
              <a:rPr lang="en-IN" b="0" i="0" dirty="0">
                <a:solidFill>
                  <a:srgbClr val="000000"/>
                </a:solidFill>
                <a:effectLst/>
              </a:rPr>
              <a:t>M-Tech in Biomedical Engineering</a:t>
            </a:r>
            <a:r>
              <a:rPr lang="en-IN" dirty="0"/>
              <a:t> </a:t>
            </a:r>
            <a:br>
              <a:rPr lang="en-IN" dirty="0"/>
            </a:br>
            <a:r>
              <a:rPr lang="en-IN" dirty="0"/>
              <a:t>        </a:t>
            </a:r>
          </a:p>
        </p:txBody>
      </p:sp>
    </p:spTree>
    <p:extLst>
      <p:ext uri="{BB962C8B-B14F-4D97-AF65-F5344CB8AC3E}">
        <p14:creationId xmlns:p14="http://schemas.microsoft.com/office/powerpoint/2010/main" val="4240959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51600-5AEC-4EDA-856B-0A063F121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679" y="1118865"/>
            <a:ext cx="9634330" cy="5520474"/>
          </a:xfrm>
          <a:prstGeom prst="rect">
            <a:avLst/>
          </a:prstGeom>
        </p:spPr>
      </p:pic>
    </p:spTree>
    <p:extLst>
      <p:ext uri="{BB962C8B-B14F-4D97-AF65-F5344CB8AC3E}">
        <p14:creationId xmlns:p14="http://schemas.microsoft.com/office/powerpoint/2010/main" val="419574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FCEF4E-892D-4A83-BE6B-AD1A8D3DD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388" y="1086678"/>
            <a:ext cx="9669224" cy="3048000"/>
          </a:xfrm>
          <a:prstGeom prst="rect">
            <a:avLst/>
          </a:prstGeom>
        </p:spPr>
      </p:pic>
    </p:spTree>
    <p:extLst>
      <p:ext uri="{BB962C8B-B14F-4D97-AF65-F5344CB8AC3E}">
        <p14:creationId xmlns:p14="http://schemas.microsoft.com/office/powerpoint/2010/main" val="1774471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EB785-AC79-442C-88FE-A858F16B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571" y="709233"/>
            <a:ext cx="10078857" cy="5439534"/>
          </a:xfrm>
          <a:prstGeom prst="rect">
            <a:avLst/>
          </a:prstGeom>
        </p:spPr>
      </p:pic>
    </p:spTree>
    <p:extLst>
      <p:ext uri="{BB962C8B-B14F-4D97-AF65-F5344CB8AC3E}">
        <p14:creationId xmlns:p14="http://schemas.microsoft.com/office/powerpoint/2010/main" val="59047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8F490-418F-4EA6-B7CF-230813F53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7" y="414917"/>
            <a:ext cx="11211338" cy="5442544"/>
          </a:xfrm>
          <a:prstGeom prst="rect">
            <a:avLst/>
          </a:prstGeom>
        </p:spPr>
      </p:pic>
    </p:spTree>
    <p:extLst>
      <p:ext uri="{BB962C8B-B14F-4D97-AF65-F5344CB8AC3E}">
        <p14:creationId xmlns:p14="http://schemas.microsoft.com/office/powerpoint/2010/main" val="142699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Image Processing - ppt video online download">
            <a:extLst>
              <a:ext uri="{FF2B5EF4-FFF2-40B4-BE49-F238E27FC236}">
                <a16:creationId xmlns:a16="http://schemas.microsoft.com/office/drawing/2014/main" id="{CB259FA3-DA75-42E9-A8E8-A5AF337EE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113" y="0"/>
            <a:ext cx="1060173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72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6239F-F2C1-4696-90DA-EA286AA77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61" y="1007165"/>
            <a:ext cx="11105322" cy="5168347"/>
          </a:xfrm>
          <a:prstGeom prst="rect">
            <a:avLst/>
          </a:prstGeom>
        </p:spPr>
      </p:pic>
    </p:spTree>
    <p:extLst>
      <p:ext uri="{BB962C8B-B14F-4D97-AF65-F5344CB8AC3E}">
        <p14:creationId xmlns:p14="http://schemas.microsoft.com/office/powerpoint/2010/main" val="293379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BB91C-F8C5-4AF8-9B7D-5E22E3475AC8}"/>
              </a:ext>
            </a:extLst>
          </p:cNvPr>
          <p:cNvPicPr>
            <a:picLocks noChangeAspect="1"/>
          </p:cNvPicPr>
          <p:nvPr/>
        </p:nvPicPr>
        <p:blipFill rotWithShape="1">
          <a:blip r:embed="rId2">
            <a:extLst>
              <a:ext uri="{28A0092B-C50C-407E-A947-70E740481C1C}">
                <a14:useLocalDpi xmlns:a14="http://schemas.microsoft.com/office/drawing/2010/main" val="0"/>
              </a:ext>
            </a:extLst>
          </a:blip>
          <a:srcRect l="22282" t="14669" r="17283" b="20178"/>
          <a:stretch/>
        </p:blipFill>
        <p:spPr>
          <a:xfrm>
            <a:off x="238539" y="388674"/>
            <a:ext cx="11767931" cy="5866352"/>
          </a:xfrm>
          <a:prstGeom prst="rect">
            <a:avLst/>
          </a:prstGeom>
        </p:spPr>
      </p:pic>
    </p:spTree>
    <p:extLst>
      <p:ext uri="{BB962C8B-B14F-4D97-AF65-F5344CB8AC3E}">
        <p14:creationId xmlns:p14="http://schemas.microsoft.com/office/powerpoint/2010/main" val="3353013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D35B81-6BAB-49B2-8BCC-8C0318166BAA}"/>
              </a:ext>
            </a:extLst>
          </p:cNvPr>
          <p:cNvPicPr>
            <a:picLocks noChangeAspect="1"/>
          </p:cNvPicPr>
          <p:nvPr/>
        </p:nvPicPr>
        <p:blipFill rotWithShape="1">
          <a:blip r:embed="rId2">
            <a:extLst>
              <a:ext uri="{28A0092B-C50C-407E-A947-70E740481C1C}">
                <a14:useLocalDpi xmlns:a14="http://schemas.microsoft.com/office/drawing/2010/main" val="0"/>
              </a:ext>
            </a:extLst>
          </a:blip>
          <a:srcRect l="21848" t="15076" r="17935" b="20174"/>
          <a:stretch/>
        </p:blipFill>
        <p:spPr>
          <a:xfrm>
            <a:off x="0" y="1"/>
            <a:ext cx="12192000" cy="6858000"/>
          </a:xfrm>
          <a:prstGeom prst="rect">
            <a:avLst/>
          </a:prstGeom>
        </p:spPr>
      </p:pic>
    </p:spTree>
    <p:extLst>
      <p:ext uri="{BB962C8B-B14F-4D97-AF65-F5344CB8AC3E}">
        <p14:creationId xmlns:p14="http://schemas.microsoft.com/office/powerpoint/2010/main" val="391436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5FC61-6C24-4878-8FDB-726E21C42E97}"/>
              </a:ext>
            </a:extLst>
          </p:cNvPr>
          <p:cNvPicPr>
            <a:picLocks noChangeAspect="1"/>
          </p:cNvPicPr>
          <p:nvPr/>
        </p:nvPicPr>
        <p:blipFill rotWithShape="1">
          <a:blip r:embed="rId2">
            <a:extLst>
              <a:ext uri="{28A0092B-C50C-407E-A947-70E740481C1C}">
                <a14:useLocalDpi xmlns:a14="http://schemas.microsoft.com/office/drawing/2010/main" val="0"/>
              </a:ext>
            </a:extLst>
          </a:blip>
          <a:srcRect l="21844" t="15655" r="20966" b="27712"/>
          <a:stretch/>
        </p:blipFill>
        <p:spPr>
          <a:xfrm>
            <a:off x="0" y="0"/>
            <a:ext cx="12192000" cy="6858000"/>
          </a:xfrm>
          <a:prstGeom prst="rect">
            <a:avLst/>
          </a:prstGeom>
        </p:spPr>
      </p:pic>
    </p:spTree>
    <p:extLst>
      <p:ext uri="{BB962C8B-B14F-4D97-AF65-F5344CB8AC3E}">
        <p14:creationId xmlns:p14="http://schemas.microsoft.com/office/powerpoint/2010/main" val="65166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D7A7-D9BB-407C-9DEC-A3D73A8EC139}"/>
              </a:ext>
            </a:extLst>
          </p:cNvPr>
          <p:cNvSpPr>
            <a:spLocks noGrp="1"/>
          </p:cNvSpPr>
          <p:nvPr>
            <p:ph type="ctrTitle"/>
          </p:nvPr>
        </p:nvSpPr>
        <p:spPr/>
        <p:txBody>
          <a:bodyPr>
            <a:normAutofit fontScale="90000"/>
          </a:bodyPr>
          <a:lstStyle/>
          <a:p>
            <a:r>
              <a:rPr lang="en-IN" dirty="0"/>
              <a:t>Image Segmentation using </a:t>
            </a:r>
            <a:br>
              <a:rPr lang="en-IN" dirty="0"/>
            </a:br>
            <a:r>
              <a:rPr lang="en-IN" dirty="0"/>
              <a:t>Machine Learning </a:t>
            </a:r>
            <a:br>
              <a:rPr lang="en-IN" dirty="0"/>
            </a:br>
            <a:endParaRPr lang="en-IN" dirty="0"/>
          </a:p>
        </p:txBody>
      </p:sp>
      <p:sp>
        <p:nvSpPr>
          <p:cNvPr id="3" name="Subtitle 2">
            <a:extLst>
              <a:ext uri="{FF2B5EF4-FFF2-40B4-BE49-F238E27FC236}">
                <a16:creationId xmlns:a16="http://schemas.microsoft.com/office/drawing/2014/main" id="{5153E566-56CA-472B-8C71-5B699100700F}"/>
              </a:ext>
            </a:extLst>
          </p:cNvPr>
          <p:cNvSpPr>
            <a:spLocks noGrp="1"/>
          </p:cNvSpPr>
          <p:nvPr>
            <p:ph type="subTitle" idx="1"/>
          </p:nvPr>
        </p:nvSpPr>
        <p:spPr/>
        <p:txBody>
          <a:bodyPr>
            <a:normAutofit fontScale="92500" lnSpcReduction="10000"/>
          </a:bodyPr>
          <a:lstStyle/>
          <a:p>
            <a:pPr marL="342900" indent="-342900" algn="l">
              <a:buFont typeface="Arial" panose="020B0604020202020204" pitchFamily="34" charset="0"/>
              <a:buChar char="•"/>
            </a:pPr>
            <a:r>
              <a:rPr lang="en-IN" sz="3600" dirty="0"/>
              <a:t>K-MEANS CLUSTERING ALGORITHMS</a:t>
            </a:r>
          </a:p>
          <a:p>
            <a:pPr algn="l"/>
            <a:endParaRPr lang="en-IN" sz="3600" dirty="0"/>
          </a:p>
          <a:p>
            <a:pPr marL="342900" indent="-342900" algn="l">
              <a:buFont typeface="Arial" panose="020B0604020202020204" pitchFamily="34" charset="0"/>
              <a:buChar char="•"/>
            </a:pPr>
            <a:r>
              <a:rPr lang="en-IN" sz="3600" dirty="0"/>
              <a:t>GAUSSIAN MIXTURE MODEL</a:t>
            </a:r>
          </a:p>
        </p:txBody>
      </p:sp>
    </p:spTree>
    <p:extLst>
      <p:ext uri="{BB962C8B-B14F-4D97-AF65-F5344CB8AC3E}">
        <p14:creationId xmlns:p14="http://schemas.microsoft.com/office/powerpoint/2010/main" val="395934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1DC6B-0789-4A1C-B1C9-DD3AD09F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13"/>
            <a:ext cx="12192000" cy="6877878"/>
          </a:xfrm>
          <a:prstGeom prst="rect">
            <a:avLst/>
          </a:prstGeom>
        </p:spPr>
      </p:pic>
    </p:spTree>
    <p:extLst>
      <p:ext uri="{BB962C8B-B14F-4D97-AF65-F5344CB8AC3E}">
        <p14:creationId xmlns:p14="http://schemas.microsoft.com/office/powerpoint/2010/main" val="383150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C336F-4446-47D4-BEAA-D66AF6E9C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045" y="985496"/>
            <a:ext cx="10459910" cy="4887007"/>
          </a:xfrm>
          <a:prstGeom prst="rect">
            <a:avLst/>
          </a:prstGeom>
        </p:spPr>
      </p:pic>
    </p:spTree>
    <p:extLst>
      <p:ext uri="{BB962C8B-B14F-4D97-AF65-F5344CB8AC3E}">
        <p14:creationId xmlns:p14="http://schemas.microsoft.com/office/powerpoint/2010/main" val="1525785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7F7725-C4ED-40D5-A5C4-0278F2C28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675861"/>
            <a:ext cx="10614991" cy="4055165"/>
          </a:xfrm>
          <a:prstGeom prst="rect">
            <a:avLst/>
          </a:prstGeom>
        </p:spPr>
      </p:pic>
    </p:spTree>
    <p:extLst>
      <p:ext uri="{BB962C8B-B14F-4D97-AF65-F5344CB8AC3E}">
        <p14:creationId xmlns:p14="http://schemas.microsoft.com/office/powerpoint/2010/main" val="890751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DE712E-7D94-486C-BC44-A7C62FAF5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896" y="463826"/>
            <a:ext cx="10469217" cy="5936974"/>
          </a:xfrm>
          <a:prstGeom prst="rect">
            <a:avLst/>
          </a:prstGeom>
        </p:spPr>
      </p:pic>
    </p:spTree>
    <p:extLst>
      <p:ext uri="{BB962C8B-B14F-4D97-AF65-F5344CB8AC3E}">
        <p14:creationId xmlns:p14="http://schemas.microsoft.com/office/powerpoint/2010/main" val="256426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FF23-1716-4B53-A389-F3F01C4F7770}"/>
              </a:ext>
            </a:extLst>
          </p:cNvPr>
          <p:cNvSpPr>
            <a:spLocks noGrp="1"/>
          </p:cNvSpPr>
          <p:nvPr>
            <p:ph type="ctrTitle"/>
          </p:nvPr>
        </p:nvSpPr>
        <p:spPr/>
        <p:txBody>
          <a:bodyPr>
            <a:normAutofit/>
          </a:bodyPr>
          <a:lstStyle/>
          <a:p>
            <a:r>
              <a:rPr lang="en-IN" sz="4000" b="1" dirty="0"/>
              <a:t>K-Means  … HARD CLUSTERING</a:t>
            </a:r>
            <a:br>
              <a:rPr lang="en-IN" sz="4000" b="1" dirty="0"/>
            </a:br>
            <a:br>
              <a:rPr lang="en-IN" sz="4000" b="1" dirty="0"/>
            </a:br>
            <a:br>
              <a:rPr lang="en-IN" sz="4000" b="1" dirty="0"/>
            </a:br>
            <a:endParaRPr lang="en-IN" sz="4000" b="1" dirty="0"/>
          </a:p>
        </p:txBody>
      </p:sp>
      <p:sp>
        <p:nvSpPr>
          <p:cNvPr id="3" name="Subtitle 2">
            <a:extLst>
              <a:ext uri="{FF2B5EF4-FFF2-40B4-BE49-F238E27FC236}">
                <a16:creationId xmlns:a16="http://schemas.microsoft.com/office/drawing/2014/main" id="{29E60209-1C2E-4BE7-9BFB-567D802B918A}"/>
              </a:ext>
            </a:extLst>
          </p:cNvPr>
          <p:cNvSpPr>
            <a:spLocks noGrp="1"/>
          </p:cNvSpPr>
          <p:nvPr>
            <p:ph type="subTitle" idx="1"/>
          </p:nvPr>
        </p:nvSpPr>
        <p:spPr/>
        <p:txBody>
          <a:bodyPr>
            <a:normAutofit/>
          </a:bodyPr>
          <a:lstStyle/>
          <a:p>
            <a:endParaRPr lang="en-IN" sz="4000" dirty="0"/>
          </a:p>
          <a:p>
            <a:r>
              <a:rPr lang="en-IN" sz="4000" dirty="0"/>
              <a:t>GMM … SOFT CLUSTERING</a:t>
            </a:r>
          </a:p>
          <a:p>
            <a:endParaRPr lang="en-IN" sz="4000" dirty="0"/>
          </a:p>
        </p:txBody>
      </p:sp>
    </p:spTree>
    <p:extLst>
      <p:ext uri="{BB962C8B-B14F-4D97-AF65-F5344CB8AC3E}">
        <p14:creationId xmlns:p14="http://schemas.microsoft.com/office/powerpoint/2010/main" val="12450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ACED-9EE2-401E-85B6-368562CCED4F}"/>
              </a:ext>
            </a:extLst>
          </p:cNvPr>
          <p:cNvSpPr>
            <a:spLocks noGrp="1"/>
          </p:cNvSpPr>
          <p:nvPr>
            <p:ph type="title"/>
          </p:nvPr>
        </p:nvSpPr>
        <p:spPr/>
        <p:txBody>
          <a:bodyPr/>
          <a:lstStyle/>
          <a:p>
            <a:r>
              <a:rPr lang="en-IN" b="1" i="0" dirty="0">
                <a:solidFill>
                  <a:srgbClr val="212529"/>
                </a:solidFill>
                <a:effectLst/>
                <a:latin typeface="-apple-system"/>
              </a:rPr>
              <a:t> Gaussian Mixture Model</a:t>
            </a:r>
            <a:endParaRPr lang="en-IN" dirty="0"/>
          </a:p>
        </p:txBody>
      </p:sp>
      <p:sp>
        <p:nvSpPr>
          <p:cNvPr id="3" name="Content Placeholder 2">
            <a:extLst>
              <a:ext uri="{FF2B5EF4-FFF2-40B4-BE49-F238E27FC236}">
                <a16:creationId xmlns:a16="http://schemas.microsoft.com/office/drawing/2014/main" id="{69902448-7000-47BC-A669-58102A98089C}"/>
              </a:ext>
            </a:extLst>
          </p:cNvPr>
          <p:cNvSpPr>
            <a:spLocks noGrp="1"/>
          </p:cNvSpPr>
          <p:nvPr>
            <p:ph idx="1"/>
          </p:nvPr>
        </p:nvSpPr>
        <p:spPr/>
        <p:txBody>
          <a:bodyPr/>
          <a:lstStyle/>
          <a:p>
            <a:r>
              <a:rPr lang="en-US" b="0" i="0" dirty="0">
                <a:solidFill>
                  <a:srgbClr val="212529"/>
                </a:solidFill>
                <a:effectLst/>
                <a:latin typeface="-apple-system"/>
              </a:rPr>
              <a:t>A Gaussian mixture model is a probabilistic model that assumes all the data points are generated from a mixture of a finite number of Gaussian distributions with unknown parameters.</a:t>
            </a:r>
          </a:p>
          <a:p>
            <a:endParaRPr lang="en-US" b="0" i="0" dirty="0">
              <a:solidFill>
                <a:srgbClr val="212529"/>
              </a:solidFill>
              <a:effectLst/>
              <a:latin typeface="-apple-system"/>
            </a:endParaRPr>
          </a:p>
          <a:p>
            <a:r>
              <a:rPr lang="en-US" b="0" i="0" dirty="0">
                <a:solidFill>
                  <a:srgbClr val="212529"/>
                </a:solidFill>
                <a:effectLst/>
                <a:latin typeface="-apple-system"/>
              </a:rPr>
              <a:t>One can think of mixture models as generalizing k-means clustering to incorporate information about the covariance structure of the data as well as the centers of the latent Gaussians.</a:t>
            </a:r>
            <a:endParaRPr lang="en-IN" dirty="0"/>
          </a:p>
        </p:txBody>
      </p:sp>
    </p:spTree>
    <p:extLst>
      <p:ext uri="{BB962C8B-B14F-4D97-AF65-F5344CB8AC3E}">
        <p14:creationId xmlns:p14="http://schemas.microsoft.com/office/powerpoint/2010/main" val="122489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ADA9D-A4C5-44A4-99CE-46D0F01B51C0}"/>
              </a:ext>
            </a:extLst>
          </p:cNvPr>
          <p:cNvPicPr>
            <a:picLocks noChangeAspect="1"/>
          </p:cNvPicPr>
          <p:nvPr/>
        </p:nvPicPr>
        <p:blipFill rotWithShape="1">
          <a:blip r:embed="rId2">
            <a:extLst>
              <a:ext uri="{28A0092B-C50C-407E-A947-70E740481C1C}">
                <a14:useLocalDpi xmlns:a14="http://schemas.microsoft.com/office/drawing/2010/main" val="0"/>
              </a:ext>
            </a:extLst>
          </a:blip>
          <a:srcRect l="436" t="7149"/>
          <a:stretch/>
        </p:blipFill>
        <p:spPr>
          <a:xfrm>
            <a:off x="1563756" y="490330"/>
            <a:ext cx="9104243" cy="6367670"/>
          </a:xfrm>
          <a:prstGeom prst="rect">
            <a:avLst/>
          </a:prstGeom>
        </p:spPr>
      </p:pic>
    </p:spTree>
    <p:extLst>
      <p:ext uri="{BB962C8B-B14F-4D97-AF65-F5344CB8AC3E}">
        <p14:creationId xmlns:p14="http://schemas.microsoft.com/office/powerpoint/2010/main" val="145968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6CE697-7545-40FB-8FA3-1B2135126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34" y="381000"/>
            <a:ext cx="11675165" cy="6096000"/>
          </a:xfrm>
          <a:prstGeom prst="rect">
            <a:avLst/>
          </a:prstGeom>
        </p:spPr>
      </p:pic>
    </p:spTree>
    <p:extLst>
      <p:ext uri="{BB962C8B-B14F-4D97-AF65-F5344CB8AC3E}">
        <p14:creationId xmlns:p14="http://schemas.microsoft.com/office/powerpoint/2010/main" val="324942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AE7B67-F1F4-43FE-90E1-7EC2CD0E7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619" y="109952"/>
            <a:ext cx="9304762" cy="6638095"/>
          </a:xfrm>
          <a:prstGeom prst="rect">
            <a:avLst/>
          </a:prstGeom>
        </p:spPr>
      </p:pic>
    </p:spTree>
    <p:extLst>
      <p:ext uri="{BB962C8B-B14F-4D97-AF65-F5344CB8AC3E}">
        <p14:creationId xmlns:p14="http://schemas.microsoft.com/office/powerpoint/2010/main" val="4194646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AF006-58B8-49C8-B370-09A2EDA43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38" y="81381"/>
            <a:ext cx="11209524" cy="6695238"/>
          </a:xfrm>
          <a:prstGeom prst="rect">
            <a:avLst/>
          </a:prstGeom>
        </p:spPr>
      </p:pic>
    </p:spTree>
    <p:extLst>
      <p:ext uri="{BB962C8B-B14F-4D97-AF65-F5344CB8AC3E}">
        <p14:creationId xmlns:p14="http://schemas.microsoft.com/office/powerpoint/2010/main" val="3786533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893EF-CB3C-46EF-8F40-6C4EA5C99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619" y="195666"/>
            <a:ext cx="9704762" cy="6466667"/>
          </a:xfrm>
          <a:prstGeom prst="rect">
            <a:avLst/>
          </a:prstGeom>
        </p:spPr>
      </p:pic>
    </p:spTree>
    <p:extLst>
      <p:ext uri="{BB962C8B-B14F-4D97-AF65-F5344CB8AC3E}">
        <p14:creationId xmlns:p14="http://schemas.microsoft.com/office/powerpoint/2010/main" val="3306472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C5DC-239C-4320-AC3E-CB45806AF227}"/>
              </a:ext>
            </a:extLst>
          </p:cNvPr>
          <p:cNvSpPr>
            <a:spLocks noGrp="1"/>
          </p:cNvSpPr>
          <p:nvPr>
            <p:ph type="title"/>
          </p:nvPr>
        </p:nvSpPr>
        <p:spPr/>
        <p:txBody>
          <a:bodyPr/>
          <a:lstStyle/>
          <a:p>
            <a:r>
              <a:rPr lang="en-IN" dirty="0"/>
              <a:t>EARLY DETECTION </a:t>
            </a:r>
            <a:br>
              <a:rPr lang="en-IN" dirty="0"/>
            </a:br>
            <a:br>
              <a:rPr lang="en-IN" dirty="0"/>
            </a:br>
            <a:r>
              <a:rPr lang="en-IN" dirty="0"/>
              <a:t>SAVES LIVES…</a:t>
            </a:r>
          </a:p>
        </p:txBody>
      </p:sp>
      <p:sp>
        <p:nvSpPr>
          <p:cNvPr id="3" name="Text Placeholder 2">
            <a:extLst>
              <a:ext uri="{FF2B5EF4-FFF2-40B4-BE49-F238E27FC236}">
                <a16:creationId xmlns:a16="http://schemas.microsoft.com/office/drawing/2014/main" id="{9632AFA4-88CF-4148-82AD-242B389D057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13215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18CE8D-B968-4487-ABD4-35CC1DDBA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286" y="214714"/>
            <a:ext cx="9571428" cy="6428571"/>
          </a:xfrm>
          <a:prstGeom prst="rect">
            <a:avLst/>
          </a:prstGeom>
        </p:spPr>
      </p:pic>
    </p:spTree>
    <p:extLst>
      <p:ext uri="{BB962C8B-B14F-4D97-AF65-F5344CB8AC3E}">
        <p14:creationId xmlns:p14="http://schemas.microsoft.com/office/powerpoint/2010/main" val="66073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2E3933-0B51-4D5C-B9AA-30E05991C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905" y="90905"/>
            <a:ext cx="9876190" cy="6676190"/>
          </a:xfrm>
          <a:prstGeom prst="rect">
            <a:avLst/>
          </a:prstGeom>
        </p:spPr>
      </p:pic>
    </p:spTree>
    <p:extLst>
      <p:ext uri="{BB962C8B-B14F-4D97-AF65-F5344CB8AC3E}">
        <p14:creationId xmlns:p14="http://schemas.microsoft.com/office/powerpoint/2010/main" val="281785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B658EC-9725-4101-B096-5F54E5D18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17" y="304800"/>
            <a:ext cx="10402957" cy="6553200"/>
          </a:xfrm>
          <a:prstGeom prst="rect">
            <a:avLst/>
          </a:prstGeom>
        </p:spPr>
      </p:pic>
    </p:spTree>
    <p:extLst>
      <p:ext uri="{BB962C8B-B14F-4D97-AF65-F5344CB8AC3E}">
        <p14:creationId xmlns:p14="http://schemas.microsoft.com/office/powerpoint/2010/main" val="32157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F42C3-1A5A-46DF-80E6-C77612351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984" y="927651"/>
            <a:ext cx="9700590" cy="4903305"/>
          </a:xfrm>
          <a:prstGeom prst="rect">
            <a:avLst/>
          </a:prstGeom>
        </p:spPr>
      </p:pic>
    </p:spTree>
    <p:extLst>
      <p:ext uri="{BB962C8B-B14F-4D97-AF65-F5344CB8AC3E}">
        <p14:creationId xmlns:p14="http://schemas.microsoft.com/office/powerpoint/2010/main" val="891653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6E14A-D0F2-45EC-B6E9-4D2E76A19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165" y="609600"/>
            <a:ext cx="9581322" cy="5473147"/>
          </a:xfrm>
          <a:prstGeom prst="rect">
            <a:avLst/>
          </a:prstGeom>
        </p:spPr>
      </p:pic>
    </p:spTree>
    <p:extLst>
      <p:ext uri="{BB962C8B-B14F-4D97-AF65-F5344CB8AC3E}">
        <p14:creationId xmlns:p14="http://schemas.microsoft.com/office/powerpoint/2010/main" val="2154775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BF645-788B-4B40-9A80-F684512A1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148" y="198783"/>
            <a:ext cx="10084904" cy="6424005"/>
          </a:xfrm>
          <a:prstGeom prst="rect">
            <a:avLst/>
          </a:prstGeom>
        </p:spPr>
      </p:pic>
    </p:spTree>
    <p:extLst>
      <p:ext uri="{BB962C8B-B14F-4D97-AF65-F5344CB8AC3E}">
        <p14:creationId xmlns:p14="http://schemas.microsoft.com/office/powerpoint/2010/main" val="409457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50296-0055-41A8-9D86-21FA8CF83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205" y="1056944"/>
            <a:ext cx="7087589" cy="4744112"/>
          </a:xfrm>
          <a:prstGeom prst="rect">
            <a:avLst/>
          </a:prstGeom>
        </p:spPr>
      </p:pic>
    </p:spTree>
    <p:extLst>
      <p:ext uri="{BB962C8B-B14F-4D97-AF65-F5344CB8AC3E}">
        <p14:creationId xmlns:p14="http://schemas.microsoft.com/office/powerpoint/2010/main" val="597127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EC1DF8-62F1-4D42-9534-5DC0BF3C0D2A}"/>
              </a:ext>
            </a:extLst>
          </p:cNvPr>
          <p:cNvSpPr>
            <a:spLocks noGrp="1"/>
          </p:cNvSpPr>
          <p:nvPr>
            <p:ph type="title"/>
          </p:nvPr>
        </p:nvSpPr>
        <p:spPr>
          <a:xfrm>
            <a:off x="838200" y="365125"/>
            <a:ext cx="10515600" cy="734805"/>
          </a:xfrm>
        </p:spPr>
        <p:txBody>
          <a:bodyPr/>
          <a:lstStyle/>
          <a:p>
            <a:r>
              <a:rPr lang="en-US" dirty="0"/>
              <a:t>Feature Extraction </a:t>
            </a:r>
          </a:p>
        </p:txBody>
      </p:sp>
      <p:sp>
        <p:nvSpPr>
          <p:cNvPr id="5" name="Content Placeholder 4">
            <a:extLst>
              <a:ext uri="{FF2B5EF4-FFF2-40B4-BE49-F238E27FC236}">
                <a16:creationId xmlns:a16="http://schemas.microsoft.com/office/drawing/2014/main" id="{E8089EC8-57E9-401B-A93A-E8FDEA5AEF08}"/>
              </a:ext>
            </a:extLst>
          </p:cNvPr>
          <p:cNvSpPr>
            <a:spLocks noGrp="1"/>
          </p:cNvSpPr>
          <p:nvPr>
            <p:ph idx="1"/>
          </p:nvPr>
        </p:nvSpPr>
        <p:spPr>
          <a:xfrm>
            <a:off x="669235" y="1033461"/>
            <a:ext cx="10515600" cy="5077033"/>
          </a:xfrm>
          <a:ln>
            <a:solidFill>
              <a:schemeClr val="bg1"/>
            </a:solidFill>
          </a:ln>
        </p:spPr>
        <p:style>
          <a:lnRef idx="2">
            <a:schemeClr val="accent6"/>
          </a:lnRef>
          <a:fillRef idx="1">
            <a:schemeClr val="lt1"/>
          </a:fillRef>
          <a:effectRef idx="0">
            <a:schemeClr val="accent6"/>
          </a:effectRef>
          <a:fontRef idx="minor">
            <a:schemeClr val="dk1"/>
          </a:fontRef>
        </p:style>
        <p:txBody>
          <a:bodyPr>
            <a:normAutofit/>
          </a:bodyPr>
          <a:lstStyle/>
          <a:p>
            <a:r>
              <a:rPr lang="en-US" sz="1800" b="1" dirty="0"/>
              <a:t>Discrete wavelet transform</a:t>
            </a:r>
          </a:p>
          <a:p>
            <a:pPr marL="0" indent="0">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Given a continuous, square integrable function f (x), its wavelet transform is calculated as the inner product of f(.) and a real valued wavelet function (ψ (x)) given by,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p>
        </p:txBody>
      </p:sp>
      <p:pic>
        <p:nvPicPr>
          <p:cNvPr id="6" name="Picture 5">
            <a:extLst>
              <a:ext uri="{FF2B5EF4-FFF2-40B4-BE49-F238E27FC236}">
                <a16:creationId xmlns:a16="http://schemas.microsoft.com/office/drawing/2014/main" id="{33006D97-35F0-4AEF-B9DC-7673780A53AE}"/>
              </a:ext>
            </a:extLst>
          </p:cNvPr>
          <p:cNvPicPr/>
          <p:nvPr/>
        </p:nvPicPr>
        <p:blipFill rotWithShape="1">
          <a:blip r:embed="rId2">
            <a:extLst>
              <a:ext uri="{28A0092B-C50C-407E-A947-70E740481C1C}">
                <a14:useLocalDpi xmlns:a14="http://schemas.microsoft.com/office/drawing/2010/main" val="0"/>
              </a:ext>
            </a:extLst>
          </a:blip>
          <a:srcRect l="35231" t="69458" r="37514" b="20197"/>
          <a:stretch/>
        </p:blipFill>
        <p:spPr bwMode="auto">
          <a:xfrm>
            <a:off x="2605709" y="2110256"/>
            <a:ext cx="4921526" cy="1163031"/>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DD78974-E202-4596-A278-BF47B73FA617}"/>
              </a:ext>
            </a:extLst>
          </p:cNvPr>
          <p:cNvPicPr/>
          <p:nvPr/>
        </p:nvPicPr>
        <p:blipFill rotWithShape="1">
          <a:blip r:embed="rId3">
            <a:extLst>
              <a:ext uri="{28A0092B-C50C-407E-A947-70E740481C1C}">
                <a14:useLocalDpi xmlns:a14="http://schemas.microsoft.com/office/drawing/2010/main" val="0"/>
              </a:ext>
            </a:extLst>
          </a:blip>
          <a:srcRect l="31076" t="60886" r="40340" b="26699"/>
          <a:stretch/>
        </p:blipFill>
        <p:spPr bwMode="auto">
          <a:xfrm>
            <a:off x="1955316" y="3124200"/>
            <a:ext cx="2238375" cy="609600"/>
          </a:xfrm>
          <a:prstGeom prst="rect">
            <a:avLst/>
          </a:prstGeom>
          <a:ln>
            <a:noFill/>
          </a:ln>
          <a:extLst>
            <a:ext uri="{53640926-AAD7-44D8-BBD7-CCE9431645EC}">
              <a14:shadowObscured xmlns:a14="http://schemas.microsoft.com/office/drawing/2010/main"/>
            </a:ext>
          </a:extLst>
        </p:spPr>
      </p:pic>
      <p:cxnSp>
        <p:nvCxnSpPr>
          <p:cNvPr id="9" name="Straight Arrow Connector 8">
            <a:extLst>
              <a:ext uri="{FF2B5EF4-FFF2-40B4-BE49-F238E27FC236}">
                <a16:creationId xmlns:a16="http://schemas.microsoft.com/office/drawing/2014/main" id="{4448AA99-748C-40B5-AA20-69A3936E844E}"/>
              </a:ext>
            </a:extLst>
          </p:cNvPr>
          <p:cNvCxnSpPr>
            <a:cxnSpLocks/>
          </p:cNvCxnSpPr>
          <p:nvPr/>
        </p:nvCxnSpPr>
        <p:spPr>
          <a:xfrm flipV="1">
            <a:off x="4187687" y="3333646"/>
            <a:ext cx="65639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179D9789-0CC5-4E1B-9070-A9301E084BE5}"/>
              </a:ext>
            </a:extLst>
          </p:cNvPr>
          <p:cNvSpPr/>
          <p:nvPr/>
        </p:nvSpPr>
        <p:spPr>
          <a:xfrm>
            <a:off x="4929809" y="3333645"/>
            <a:ext cx="5062330" cy="54924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dirty="0">
                <a:effectLst/>
                <a:latin typeface="Calibri" panose="020F0502020204030204" pitchFamily="34" charset="0"/>
                <a:ea typeface="Calibri" panose="020F0502020204030204" pitchFamily="34" charset="0"/>
                <a:cs typeface="Times New Roman" panose="02020603050405020304" pitchFamily="18" charset="0"/>
              </a:rPr>
              <a:t>Here, S(scale)</a:t>
            </a:r>
            <a:r>
              <a:rPr lang="en-IN" sz="1800" b="1" dirty="0">
                <a:solidFill>
                  <a:srgbClr val="202124"/>
                </a:solidFill>
                <a:effectLst/>
                <a:latin typeface="Cambria Math" panose="02040503050406030204" pitchFamily="18" charset="0"/>
                <a:ea typeface="Calibri" panose="020F0502020204030204" pitchFamily="34" charset="0"/>
                <a:cs typeface="Cambria Math" panose="02040503050406030204" pitchFamily="18" charset="0"/>
              </a:rPr>
              <a:t> </a:t>
            </a:r>
            <a:r>
              <a:rPr lang="en-US" sz="1800" b="1" dirty="0">
                <a:solidFill>
                  <a:srgbClr val="202124"/>
                </a:solidFill>
                <a:effectLst/>
                <a:latin typeface="Cambria Math" panose="02040503050406030204" pitchFamily="18" charset="0"/>
                <a:ea typeface="Times New Roman" panose="02020603050405020304" pitchFamily="18" charset="0"/>
                <a:cs typeface="Cambria Math" panose="02040503050406030204" pitchFamily="18" charset="0"/>
              </a:rPr>
              <a:t>∈ Z</a:t>
            </a:r>
            <a:r>
              <a:rPr lang="en-US" sz="1800" dirty="0">
                <a:solidFill>
                  <a:srgbClr val="202124"/>
                </a:solidFill>
                <a:effectLst/>
                <a:latin typeface="Cambria Math" panose="02040503050406030204" pitchFamily="18" charset="0"/>
                <a:ea typeface="Times New Roman" panose="02020603050405020304" pitchFamily="18" charset="0"/>
                <a:cs typeface="Cambria Math" panose="02040503050406030204" pitchFamily="18" charset="0"/>
              </a:rPr>
              <a:t> , T(translation) and k(orientation) </a:t>
            </a:r>
            <a:r>
              <a:rPr lang="en-US" sz="1800" b="1" dirty="0">
                <a:solidFill>
                  <a:srgbClr val="202124"/>
                </a:solidFill>
                <a:effectLst/>
                <a:latin typeface="Cambria Math" panose="02040503050406030204" pitchFamily="18" charset="0"/>
                <a:ea typeface="Times New Roman" panose="02020603050405020304" pitchFamily="18" charset="0"/>
                <a:cs typeface="Cambria Math" panose="02040503050406030204" pitchFamily="18" charset="0"/>
              </a:rPr>
              <a:t>∈{</a:t>
            </a:r>
            <a:r>
              <a:rPr lang="en-US" sz="1800" b="1" dirty="0" err="1">
                <a:solidFill>
                  <a:srgbClr val="202124"/>
                </a:solidFill>
                <a:effectLst/>
                <a:latin typeface="Cambria Math" panose="02040503050406030204" pitchFamily="18" charset="0"/>
                <a:ea typeface="Times New Roman" panose="02020603050405020304" pitchFamily="18" charset="0"/>
                <a:cs typeface="Cambria Math" panose="02040503050406030204" pitchFamily="18" charset="0"/>
              </a:rPr>
              <a:t>h,v,d</a:t>
            </a:r>
            <a:r>
              <a:rPr lang="en-US" sz="1800" b="1" dirty="0">
                <a:solidFill>
                  <a:srgbClr val="202124"/>
                </a:solidFill>
                <a:effectLst/>
                <a:latin typeface="Cambria Math" panose="02040503050406030204" pitchFamily="18" charset="0"/>
                <a:ea typeface="Times New Roman" panose="02020603050405020304" pitchFamily="18" charset="0"/>
                <a:cs typeface="Cambria Math" panose="020405030504060302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
        <p:nvSpPr>
          <p:cNvPr id="12" name="Rectangle 11">
            <a:extLst>
              <a:ext uri="{FF2B5EF4-FFF2-40B4-BE49-F238E27FC236}">
                <a16:creationId xmlns:a16="http://schemas.microsoft.com/office/drawing/2014/main" id="{74EA8134-D044-4A85-B536-814C5C6B72C9}"/>
              </a:ext>
            </a:extLst>
          </p:cNvPr>
          <p:cNvSpPr/>
          <p:nvPr/>
        </p:nvSpPr>
        <p:spPr>
          <a:xfrm>
            <a:off x="805069" y="3941623"/>
            <a:ext cx="10243931" cy="10204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800" dirty="0">
                <a:solidFill>
                  <a:srgbClr val="202124"/>
                </a:solidFill>
                <a:effectLst/>
                <a:latin typeface="Times New Roman" panose="02020603050405020304" pitchFamily="18" charset="0"/>
                <a:ea typeface="Times New Roman" panose="02020603050405020304" pitchFamily="18" charset="0"/>
              </a:rPr>
              <a:t>Here the </a:t>
            </a:r>
            <a:r>
              <a:rPr lang="en-IN" sz="1800" dirty="0">
                <a:effectLst/>
                <a:latin typeface="Times New Roman" panose="02020603050405020304" pitchFamily="18" charset="0"/>
                <a:ea typeface="Calibri" panose="020F0502020204030204" pitchFamily="34" charset="0"/>
              </a:rPr>
              <a:t>orientation parameters h, v and d represent to horizontal, vertical and diagonal directions respectively. </a:t>
            </a:r>
            <a:endParaRPr lang="en-US" dirty="0"/>
          </a:p>
        </p:txBody>
      </p:sp>
      <p:pic>
        <p:nvPicPr>
          <p:cNvPr id="13" name="Picture 12">
            <a:extLst>
              <a:ext uri="{FF2B5EF4-FFF2-40B4-BE49-F238E27FC236}">
                <a16:creationId xmlns:a16="http://schemas.microsoft.com/office/drawing/2014/main" id="{371B2BA6-997E-495D-97E3-73A4B02631F1}"/>
              </a:ext>
            </a:extLst>
          </p:cNvPr>
          <p:cNvPicPr/>
          <p:nvPr/>
        </p:nvPicPr>
        <p:blipFill rotWithShape="1">
          <a:blip r:embed="rId4">
            <a:extLst>
              <a:ext uri="{28A0092B-C50C-407E-A947-70E740481C1C}">
                <a14:useLocalDpi xmlns:a14="http://schemas.microsoft.com/office/drawing/2010/main" val="0"/>
              </a:ext>
            </a:extLst>
          </a:blip>
          <a:srcRect l="29296" t="65428" r="18561" b="16640"/>
          <a:stretch/>
        </p:blipFill>
        <p:spPr bwMode="auto">
          <a:xfrm>
            <a:off x="1601649" y="5148264"/>
            <a:ext cx="5172075" cy="676275"/>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8B74C90B-CE43-447D-B31F-3C7E5566F81B}"/>
              </a:ext>
            </a:extLst>
          </p:cNvPr>
          <p:cNvPicPr/>
          <p:nvPr/>
        </p:nvPicPr>
        <p:blipFill rotWithShape="1">
          <a:blip r:embed="rId4">
            <a:extLst>
              <a:ext uri="{28A0092B-C50C-407E-A947-70E740481C1C}">
                <a14:useLocalDpi xmlns:a14="http://schemas.microsoft.com/office/drawing/2010/main" val="0"/>
              </a:ext>
            </a:extLst>
          </a:blip>
          <a:srcRect l="52349" t="33695" r="22390" b="57142"/>
          <a:stretch/>
        </p:blipFill>
        <p:spPr bwMode="auto">
          <a:xfrm>
            <a:off x="7161144" y="4938713"/>
            <a:ext cx="1447800" cy="454921"/>
          </a:xfrm>
          <a:prstGeom prst="rect">
            <a:avLst/>
          </a:prstGeom>
          <a:ln>
            <a:noFill/>
          </a:ln>
          <a:extLst>
            <a:ext uri="{53640926-AAD7-44D8-BBD7-CCE9431645EC}">
              <a14:shadowObscured xmlns:a14="http://schemas.microsoft.com/office/drawing/2010/main"/>
            </a:ext>
          </a:extLst>
        </p:spPr>
      </p:pic>
      <p:cxnSp>
        <p:nvCxnSpPr>
          <p:cNvPr id="16" name="Straight Arrow Connector 15">
            <a:extLst>
              <a:ext uri="{FF2B5EF4-FFF2-40B4-BE49-F238E27FC236}">
                <a16:creationId xmlns:a16="http://schemas.microsoft.com/office/drawing/2014/main" id="{1F7AF752-979D-4B1E-9ABC-533710895145}"/>
              </a:ext>
            </a:extLst>
          </p:cNvPr>
          <p:cNvCxnSpPr/>
          <p:nvPr/>
        </p:nvCxnSpPr>
        <p:spPr>
          <a:xfrm>
            <a:off x="8640417" y="5148264"/>
            <a:ext cx="424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0CAA16ED-8D41-42E4-910B-DBEB1E5CD66B}"/>
              </a:ext>
            </a:extLst>
          </p:cNvPr>
          <p:cNvSpPr/>
          <p:nvPr/>
        </p:nvSpPr>
        <p:spPr>
          <a:xfrm>
            <a:off x="9064487" y="4651514"/>
            <a:ext cx="2120348" cy="14589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IN" sz="1400" dirty="0">
                <a:effectLst/>
                <a:latin typeface="Times New Roman" panose="02020603050405020304" pitchFamily="18" charset="0"/>
                <a:ea typeface="Calibri" panose="020F0502020204030204" pitchFamily="34" charset="0"/>
              </a:rPr>
              <a:t>detail images at resolution 2^j in horizontal, vertical, and diagonal directions respectively</a:t>
            </a:r>
            <a:endParaRPr lang="en-US" sz="1400" dirty="0"/>
          </a:p>
        </p:txBody>
      </p:sp>
    </p:spTree>
    <p:extLst>
      <p:ext uri="{BB962C8B-B14F-4D97-AF65-F5344CB8AC3E}">
        <p14:creationId xmlns:p14="http://schemas.microsoft.com/office/powerpoint/2010/main" val="2657905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A27CB0-3DAF-4FCD-A0B1-CD5159731FEB}"/>
              </a:ext>
            </a:extLst>
          </p:cNvPr>
          <p:cNvSpPr>
            <a:spLocks noGrp="1"/>
          </p:cNvSpPr>
          <p:nvPr>
            <p:ph type="title"/>
          </p:nvPr>
        </p:nvSpPr>
        <p:spPr>
          <a:xfrm>
            <a:off x="838200" y="365126"/>
            <a:ext cx="10515600" cy="1092006"/>
          </a:xfrm>
        </p:spPr>
        <p:txBody>
          <a:bodyPr>
            <a:normAutofit/>
          </a:bodyPr>
          <a:lstStyle/>
          <a:p>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en-IN" sz="24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Wavelet decomposition using analysis filter banks</a:t>
            </a:r>
            <a:r>
              <a:rPr lang="en-IN" sz="2400" b="1" dirty="0">
                <a:effectLst/>
                <a:latin typeface="Calibri" panose="020F0502020204030204" pitchFamily="34" charset="0"/>
                <a:ea typeface="Calibri" panose="020F0502020204030204" pitchFamily="34" charset="0"/>
                <a:cs typeface="Times New Roman" panose="02020603050405020304" pitchFamily="18" charset="0"/>
              </a:rPr>
              <a:t> filter banks.</a:t>
            </a:r>
            <a:br>
              <a:rPr lang="en-US" sz="2400" b="1"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6" name="Content Placeholder 5">
            <a:extLst>
              <a:ext uri="{FF2B5EF4-FFF2-40B4-BE49-F238E27FC236}">
                <a16:creationId xmlns:a16="http://schemas.microsoft.com/office/drawing/2014/main" id="{AE954A49-05B9-48A8-B98E-19626DCEE1D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7088" t="27488" r="25216" b="26700"/>
          <a:stretch/>
        </p:blipFill>
        <p:spPr bwMode="auto">
          <a:xfrm>
            <a:off x="2305878" y="1435887"/>
            <a:ext cx="6893021" cy="3986225"/>
          </a:xfrm>
          <a:prstGeom prst="rect">
            <a:avLst/>
          </a:prstGeom>
          <a:ln>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AA4791A4-A1AD-42C6-9E64-940008F3C428}"/>
              </a:ext>
            </a:extLst>
          </p:cNvPr>
          <p:cNvSpPr/>
          <p:nvPr/>
        </p:nvSpPr>
        <p:spPr>
          <a:xfrm>
            <a:off x="675861" y="5910470"/>
            <a:ext cx="10986052" cy="6891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4508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BBAE-F6F1-428F-95BA-FC091630D4F5}"/>
              </a:ext>
            </a:extLst>
          </p:cNvPr>
          <p:cNvSpPr>
            <a:spLocks noGrp="1"/>
          </p:cNvSpPr>
          <p:nvPr>
            <p:ph type="title"/>
          </p:nvPr>
        </p:nvSpPr>
        <p:spPr>
          <a:xfrm>
            <a:off x="838200" y="569842"/>
            <a:ext cx="10515600" cy="450575"/>
          </a:xfrm>
        </p:spPr>
        <p:txBody>
          <a:bodyPr>
            <a:noAutofit/>
          </a:bodyPr>
          <a:lstStyle/>
          <a:p>
            <a:r>
              <a:rPr lang="en-US" sz="20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Gray level co-occurrence matrix (GLCM)</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4" name="Content Placeholder 3">
            <a:extLst>
              <a:ext uri="{FF2B5EF4-FFF2-40B4-BE49-F238E27FC236}">
                <a16:creationId xmlns:a16="http://schemas.microsoft.com/office/drawing/2014/main" id="{DC86F4F0-5AF7-4E86-9E74-CBDB3CA4AA5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34567" t="46996" r="35187" b="19901"/>
          <a:stretch/>
        </p:blipFill>
        <p:spPr bwMode="auto">
          <a:xfrm>
            <a:off x="265043" y="1983123"/>
            <a:ext cx="5246016" cy="3270307"/>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5AA3BAD4-0D92-4A84-83F8-4FAC80412258}"/>
              </a:ext>
            </a:extLst>
          </p:cNvPr>
          <p:cNvSpPr/>
          <p:nvPr/>
        </p:nvSpPr>
        <p:spPr>
          <a:xfrm>
            <a:off x="5511059" y="2133600"/>
            <a:ext cx="6402645" cy="341906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latin typeface="Times New Roman" panose="02020603050405020304" pitchFamily="18" charset="0"/>
                <a:ea typeface="Calibri" panose="020F0502020204030204" pitchFamily="34" charset="0"/>
              </a:rPr>
              <a:t>Elements in </a:t>
            </a:r>
            <a:r>
              <a:rPr lang="en-IN" sz="1600" dirty="0">
                <a:effectLst/>
                <a:latin typeface="Times New Roman" panose="02020603050405020304" pitchFamily="18" charset="0"/>
                <a:ea typeface="Calibri" panose="020F0502020204030204" pitchFamily="34" charset="0"/>
              </a:rPr>
              <a:t>q(</a:t>
            </a:r>
            <a:r>
              <a:rPr lang="en-IN" sz="1600" dirty="0" err="1">
                <a:effectLst/>
                <a:latin typeface="Times New Roman" panose="02020603050405020304" pitchFamily="18" charset="0"/>
                <a:ea typeface="Calibri" panose="020F0502020204030204" pitchFamily="34" charset="0"/>
              </a:rPr>
              <a:t>i</a:t>
            </a:r>
            <a:r>
              <a:rPr lang="en-IN" sz="1600" dirty="0">
                <a:effectLst/>
                <a:latin typeface="Times New Roman" panose="02020603050405020304" pitchFamily="18" charset="0"/>
                <a:ea typeface="Calibri" panose="020F0502020204030204" pitchFamily="34" charset="0"/>
              </a:rPr>
              <a:t>, j) in GLCM the represents sum of the frequency of occurrence of that pixel </a:t>
            </a:r>
            <a:r>
              <a:rPr lang="en-IN" sz="1600" dirty="0" err="1">
                <a:effectLst/>
                <a:latin typeface="Times New Roman" panose="02020603050405020304" pitchFamily="18" charset="0"/>
                <a:ea typeface="Calibri" panose="020F0502020204030204" pitchFamily="34" charset="0"/>
              </a:rPr>
              <a:t>i</a:t>
            </a:r>
            <a:r>
              <a:rPr lang="en-IN" sz="1600" dirty="0">
                <a:effectLst/>
                <a:latin typeface="Times New Roman" panose="02020603050405020304" pitchFamily="18" charset="0"/>
                <a:ea typeface="Calibri" panose="020F0502020204030204" pitchFamily="34" charset="0"/>
              </a:rPr>
              <a:t> in a certain association with the pixel j. It can be denoted as q(</a:t>
            </a:r>
            <a:r>
              <a:rPr lang="en-IN" sz="1600" dirty="0" err="1">
                <a:effectLst/>
                <a:latin typeface="Times New Roman" panose="02020603050405020304" pitchFamily="18" charset="0"/>
                <a:ea typeface="Calibri" panose="020F0502020204030204" pitchFamily="34" charset="0"/>
              </a:rPr>
              <a:t>i</a:t>
            </a:r>
            <a:r>
              <a:rPr lang="en-IN" sz="1600" dirty="0">
                <a:effectLst/>
                <a:latin typeface="Times New Roman" panose="02020603050405020304" pitchFamily="18" charset="0"/>
                <a:ea typeface="Calibri" panose="020F0502020204030204" pitchFamily="34" charset="0"/>
              </a:rPr>
              <a:t>, j | d, theta), where d is the distance of separation between the pixel pair </a:t>
            </a:r>
            <a:r>
              <a:rPr lang="en-IN" sz="1600" dirty="0" err="1">
                <a:effectLst/>
                <a:latin typeface="Times New Roman" panose="02020603050405020304" pitchFamily="18" charset="0"/>
                <a:ea typeface="Calibri" panose="020F0502020204030204" pitchFamily="34" charset="0"/>
              </a:rPr>
              <a:t>i</a:t>
            </a:r>
            <a:r>
              <a:rPr lang="en-IN" sz="1600" dirty="0">
                <a:effectLst/>
                <a:latin typeface="Times New Roman" panose="02020603050405020304" pitchFamily="18" charset="0"/>
                <a:ea typeface="Calibri" panose="020F0502020204030204" pitchFamily="34" charset="0"/>
              </a:rPr>
              <a:t> and j. The parameter theta stands for the orientation of the pixel </a:t>
            </a:r>
            <a:r>
              <a:rPr lang="en-IN" sz="1600" dirty="0" err="1">
                <a:effectLst/>
                <a:latin typeface="Times New Roman" panose="02020603050405020304" pitchFamily="18" charset="0"/>
                <a:ea typeface="Calibri" panose="020F0502020204030204" pitchFamily="34" charset="0"/>
              </a:rPr>
              <a:t>i</a:t>
            </a:r>
            <a:r>
              <a:rPr lang="en-IN" sz="1600" dirty="0">
                <a:effectLst/>
                <a:latin typeface="Times New Roman" panose="02020603050405020304" pitchFamily="18" charset="0"/>
                <a:ea typeface="Calibri" panose="020F0502020204030204" pitchFamily="34" charset="0"/>
              </a:rPr>
              <a:t> with respect to the pixel j.</a:t>
            </a:r>
            <a:endParaRPr lang="en-US" sz="1600" dirty="0"/>
          </a:p>
          <a:p>
            <a:pPr algn="ct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sp>
        <p:nvSpPr>
          <p:cNvPr id="7" name="Rectangle 6">
            <a:extLst>
              <a:ext uri="{FF2B5EF4-FFF2-40B4-BE49-F238E27FC236}">
                <a16:creationId xmlns:a16="http://schemas.microsoft.com/office/drawing/2014/main" id="{B3C4D866-65C8-4BB1-A494-5F7787E43227}"/>
              </a:ext>
            </a:extLst>
          </p:cNvPr>
          <p:cNvSpPr/>
          <p:nvPr/>
        </p:nvSpPr>
        <p:spPr>
          <a:xfrm>
            <a:off x="410817" y="1280757"/>
            <a:ext cx="4863548" cy="5963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800" dirty="0">
                <a:effectLst/>
                <a:latin typeface="Times New Roman" panose="02020603050405020304" pitchFamily="18" charset="0"/>
                <a:ea typeface="Calibri" panose="020F0502020204030204" pitchFamily="34" charset="0"/>
              </a:rPr>
              <a:t> Normalized GLCM (NGLCM) is represented as:</a:t>
            </a:r>
            <a:endParaRPr lang="en-US" dirty="0"/>
          </a:p>
        </p:txBody>
      </p:sp>
    </p:spTree>
    <p:extLst>
      <p:ext uri="{BB962C8B-B14F-4D97-AF65-F5344CB8AC3E}">
        <p14:creationId xmlns:p14="http://schemas.microsoft.com/office/powerpoint/2010/main" val="2037927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C25F7-1805-4D35-A4AB-2CF9ADAD666E}"/>
              </a:ext>
            </a:extLst>
          </p:cNvPr>
          <p:cNvSpPr>
            <a:spLocks noGrp="1"/>
          </p:cNvSpPr>
          <p:nvPr>
            <p:ph type="title"/>
          </p:nvPr>
        </p:nvSpPr>
        <p:spPr/>
        <p:txBody>
          <a:bodyPr/>
          <a:lstStyle/>
          <a:p>
            <a:r>
              <a:rPr lang="en-IN" b="1" dirty="0"/>
              <a:t>Objectives</a:t>
            </a:r>
          </a:p>
        </p:txBody>
      </p:sp>
      <p:sp>
        <p:nvSpPr>
          <p:cNvPr id="3" name="Content Placeholder 2">
            <a:extLst>
              <a:ext uri="{FF2B5EF4-FFF2-40B4-BE49-F238E27FC236}">
                <a16:creationId xmlns:a16="http://schemas.microsoft.com/office/drawing/2014/main" id="{729718B3-7D2F-4F3C-8CA1-42C5B16801C6}"/>
              </a:ext>
            </a:extLst>
          </p:cNvPr>
          <p:cNvSpPr>
            <a:spLocks noGrp="1"/>
          </p:cNvSpPr>
          <p:nvPr>
            <p:ph idx="1"/>
          </p:nvPr>
        </p:nvSpPr>
        <p:spPr/>
        <p:txBody>
          <a:bodyPr>
            <a:normAutofit/>
          </a:bodyPr>
          <a:lstStyle/>
          <a:p>
            <a:pPr marL="0" indent="0">
              <a:buNone/>
            </a:pPr>
            <a:r>
              <a:rPr lang="en-US" i="0" dirty="0">
                <a:solidFill>
                  <a:srgbClr val="24292E"/>
                </a:solidFill>
                <a:effectLst/>
                <a:latin typeface="TimesNewRomanPSMT"/>
              </a:rPr>
              <a:t>Our objectives in this project are to – </a:t>
            </a:r>
          </a:p>
          <a:p>
            <a:r>
              <a:rPr lang="en-US" i="0" dirty="0">
                <a:solidFill>
                  <a:srgbClr val="24292E"/>
                </a:solidFill>
                <a:effectLst/>
                <a:latin typeface="TimesNewRomanPSMT"/>
              </a:rPr>
              <a:t>pre-processing and noise removal of breast mammogram images</a:t>
            </a:r>
          </a:p>
          <a:p>
            <a:r>
              <a:rPr lang="en-US" i="0" dirty="0">
                <a:solidFill>
                  <a:srgbClr val="24292E"/>
                </a:solidFill>
                <a:effectLst/>
                <a:latin typeface="TimesNewRomanPSMT"/>
              </a:rPr>
              <a:t> segment the images to identify Region of Interests (ROI) using Machine Learning</a:t>
            </a:r>
            <a:r>
              <a:rPr lang="en-US" dirty="0">
                <a:solidFill>
                  <a:srgbClr val="24292E"/>
                </a:solidFill>
                <a:latin typeface="TimesNewRomanPSMT"/>
              </a:rPr>
              <a:t> </a:t>
            </a:r>
            <a:r>
              <a:rPr lang="en-US" i="0" dirty="0">
                <a:solidFill>
                  <a:srgbClr val="24292E"/>
                </a:solidFill>
                <a:effectLst/>
                <a:latin typeface="TimesNewRomanPSMT"/>
              </a:rPr>
              <a:t>techniques</a:t>
            </a:r>
          </a:p>
          <a:p>
            <a:r>
              <a:rPr lang="en-US" i="0" dirty="0">
                <a:solidFill>
                  <a:srgbClr val="24292E"/>
                </a:solidFill>
                <a:effectLst/>
                <a:latin typeface="TimesNewRomanPSMT"/>
              </a:rPr>
              <a:t>extract useful feature information using GLCM, DWT and finally </a:t>
            </a:r>
          </a:p>
          <a:p>
            <a:r>
              <a:rPr lang="en-US" i="0" dirty="0">
                <a:solidFill>
                  <a:srgbClr val="24292E"/>
                </a:solidFill>
                <a:effectLst/>
                <a:latin typeface="TimesNewRomanPSMT"/>
              </a:rPr>
              <a:t>classify the images into three categories after its detection using PNN - Normal, Malignant, Benign.</a:t>
            </a:r>
            <a:r>
              <a:rPr lang="en-US" dirty="0"/>
              <a:t> </a:t>
            </a:r>
            <a:br>
              <a:rPr lang="en-US" dirty="0"/>
            </a:br>
            <a:endParaRPr lang="en-IN" dirty="0"/>
          </a:p>
        </p:txBody>
      </p:sp>
    </p:spTree>
    <p:extLst>
      <p:ext uri="{BB962C8B-B14F-4D97-AF65-F5344CB8AC3E}">
        <p14:creationId xmlns:p14="http://schemas.microsoft.com/office/powerpoint/2010/main" val="1882098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BF99-B35D-4EB1-A4E6-C6D96799E48E}"/>
              </a:ext>
            </a:extLst>
          </p:cNvPr>
          <p:cNvSpPr>
            <a:spLocks noGrp="1"/>
          </p:cNvSpPr>
          <p:nvPr>
            <p:ph type="title"/>
          </p:nvPr>
        </p:nvSpPr>
        <p:spPr>
          <a:xfrm>
            <a:off x="838200" y="365126"/>
            <a:ext cx="10515600" cy="191466"/>
          </a:xfrm>
        </p:spPr>
        <p:txBody>
          <a:bodyPr>
            <a:normAutofit fontScale="90000"/>
          </a:bodyPr>
          <a:lstStyle/>
          <a:p>
            <a:endParaRPr lang="en-US" dirty="0"/>
          </a:p>
        </p:txBody>
      </p:sp>
      <p:pic>
        <p:nvPicPr>
          <p:cNvPr id="5" name="Content Placeholder 4">
            <a:extLst>
              <a:ext uri="{FF2B5EF4-FFF2-40B4-BE49-F238E27FC236}">
                <a16:creationId xmlns:a16="http://schemas.microsoft.com/office/drawing/2014/main" id="{0C6CCC6E-3DDE-4C8A-BC02-67C3434231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686" t="31462" r="46110" b="26171"/>
          <a:stretch/>
        </p:blipFill>
        <p:spPr>
          <a:xfrm>
            <a:off x="1139686" y="1139687"/>
            <a:ext cx="8733183" cy="4863548"/>
          </a:xfrm>
        </p:spPr>
      </p:pic>
      <p:sp>
        <p:nvSpPr>
          <p:cNvPr id="6" name="Rectangle 5">
            <a:extLst>
              <a:ext uri="{FF2B5EF4-FFF2-40B4-BE49-F238E27FC236}">
                <a16:creationId xmlns:a16="http://schemas.microsoft.com/office/drawing/2014/main" id="{29105215-33C4-4851-A8B1-780814E9ACF8}"/>
              </a:ext>
            </a:extLst>
          </p:cNvPr>
          <p:cNvSpPr/>
          <p:nvPr/>
        </p:nvSpPr>
        <p:spPr>
          <a:xfrm>
            <a:off x="4797287" y="662610"/>
            <a:ext cx="5380383" cy="12457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Computation of co-occurrence matrix(CM)</a:t>
            </a:r>
          </a:p>
        </p:txBody>
      </p:sp>
    </p:spTree>
    <p:extLst>
      <p:ext uri="{BB962C8B-B14F-4D97-AF65-F5344CB8AC3E}">
        <p14:creationId xmlns:p14="http://schemas.microsoft.com/office/powerpoint/2010/main" val="3400525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71B9-5172-4389-8774-B7C73E650522}"/>
              </a:ext>
            </a:extLst>
          </p:cNvPr>
          <p:cNvSpPr>
            <a:spLocks noGrp="1"/>
          </p:cNvSpPr>
          <p:nvPr>
            <p:ph type="title"/>
          </p:nvPr>
        </p:nvSpPr>
        <p:spPr/>
        <p:txBody>
          <a:bodyPr>
            <a:normAutofit/>
          </a:bodyPr>
          <a:lstStyle/>
          <a:p>
            <a:r>
              <a:rPr lang="en-US" sz="2000" b="1" dirty="0"/>
              <a:t>Symmetric GLCM</a:t>
            </a:r>
          </a:p>
        </p:txBody>
      </p:sp>
      <p:pic>
        <p:nvPicPr>
          <p:cNvPr id="5" name="Content Placeholder 4">
            <a:extLst>
              <a:ext uri="{FF2B5EF4-FFF2-40B4-BE49-F238E27FC236}">
                <a16:creationId xmlns:a16="http://schemas.microsoft.com/office/drawing/2014/main" id="{2830BC82-2CC9-4A7C-B992-22B57118C4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953" t="15910" r="12849" b="7316"/>
          <a:stretch/>
        </p:blipFill>
        <p:spPr>
          <a:xfrm>
            <a:off x="660779" y="1690688"/>
            <a:ext cx="8251209" cy="4095963"/>
          </a:xfrm>
        </p:spPr>
      </p:pic>
      <p:sp>
        <p:nvSpPr>
          <p:cNvPr id="6" name="Rectangle 5">
            <a:extLst>
              <a:ext uri="{FF2B5EF4-FFF2-40B4-BE49-F238E27FC236}">
                <a16:creationId xmlns:a16="http://schemas.microsoft.com/office/drawing/2014/main" id="{138BD082-FDE0-4C0B-B2D3-31186E222630}"/>
              </a:ext>
            </a:extLst>
          </p:cNvPr>
          <p:cNvSpPr/>
          <p:nvPr/>
        </p:nvSpPr>
        <p:spPr>
          <a:xfrm>
            <a:off x="8134066" y="1555845"/>
            <a:ext cx="1241946" cy="94169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471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A36E-9A7F-4CCA-8187-63A5EE22B0A3}"/>
              </a:ext>
            </a:extLst>
          </p:cNvPr>
          <p:cNvSpPr>
            <a:spLocks noGrp="1"/>
          </p:cNvSpPr>
          <p:nvPr>
            <p:ph type="title"/>
          </p:nvPr>
        </p:nvSpPr>
        <p:spPr>
          <a:xfrm>
            <a:off x="6096000" y="901148"/>
            <a:ext cx="5257800" cy="516835"/>
          </a:xfrm>
        </p:spPr>
        <p:txBody>
          <a:bodyPr>
            <a:normAutofit/>
          </a:bodyPr>
          <a:lstStyle/>
          <a:p>
            <a:r>
              <a:rPr lang="en-US" sz="1800" dirty="0"/>
              <a:t>Features on co-occurrence matrix</a:t>
            </a:r>
          </a:p>
        </p:txBody>
      </p:sp>
      <p:pic>
        <p:nvPicPr>
          <p:cNvPr id="5" name="Content Placeholder 4">
            <a:extLst>
              <a:ext uri="{FF2B5EF4-FFF2-40B4-BE49-F238E27FC236}">
                <a16:creationId xmlns:a16="http://schemas.microsoft.com/office/drawing/2014/main" id="{02C6B447-9254-4440-9329-0BEACC8D0A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25" t="15910" r="13871" b="11910"/>
          <a:stretch/>
        </p:blipFill>
        <p:spPr>
          <a:xfrm>
            <a:off x="6321286" y="1417983"/>
            <a:ext cx="5340627" cy="3581399"/>
          </a:xfrm>
        </p:spPr>
      </p:pic>
      <p:pic>
        <p:nvPicPr>
          <p:cNvPr id="6" name="Content Placeholder 4">
            <a:extLst>
              <a:ext uri="{FF2B5EF4-FFF2-40B4-BE49-F238E27FC236}">
                <a16:creationId xmlns:a16="http://schemas.microsoft.com/office/drawing/2014/main" id="{90755596-B8B4-459B-9842-0C3F2B379FB4}"/>
              </a:ext>
            </a:extLst>
          </p:cNvPr>
          <p:cNvPicPr>
            <a:picLocks noChangeAspect="1"/>
          </p:cNvPicPr>
          <p:nvPr/>
        </p:nvPicPr>
        <p:blipFill rotWithShape="1">
          <a:blip r:embed="rId3">
            <a:extLst>
              <a:ext uri="{28A0092B-C50C-407E-A947-70E740481C1C}">
                <a14:useLocalDpi xmlns:a14="http://schemas.microsoft.com/office/drawing/2010/main" val="0"/>
              </a:ext>
            </a:extLst>
          </a:blip>
          <a:srcRect l="17124" t="16214" r="15241" b="16784"/>
          <a:stretch/>
        </p:blipFill>
        <p:spPr>
          <a:xfrm>
            <a:off x="424070" y="1736035"/>
            <a:ext cx="5282198" cy="3723861"/>
          </a:xfrm>
          <a:prstGeom prst="rect">
            <a:avLst/>
          </a:prstGeom>
        </p:spPr>
      </p:pic>
      <p:sp>
        <p:nvSpPr>
          <p:cNvPr id="7" name="Rectangle 6">
            <a:extLst>
              <a:ext uri="{FF2B5EF4-FFF2-40B4-BE49-F238E27FC236}">
                <a16:creationId xmlns:a16="http://schemas.microsoft.com/office/drawing/2014/main" id="{EC64EF4A-FAE2-4C59-8805-3B0D67FAC691}"/>
              </a:ext>
            </a:extLst>
          </p:cNvPr>
          <p:cNvSpPr/>
          <p:nvPr/>
        </p:nvSpPr>
        <p:spPr>
          <a:xfrm>
            <a:off x="781878" y="901148"/>
            <a:ext cx="4632299" cy="70236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B90C03-A9F9-4D6B-BA57-52548F9D675B}"/>
              </a:ext>
            </a:extLst>
          </p:cNvPr>
          <p:cNvSpPr/>
          <p:nvPr/>
        </p:nvSpPr>
        <p:spPr>
          <a:xfrm>
            <a:off x="304800" y="649357"/>
            <a:ext cx="5109377" cy="95415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Normalized GLCM</a:t>
            </a:r>
          </a:p>
          <a:p>
            <a:pPr algn="ctr"/>
            <a:endParaRPr lang="en-US" dirty="0"/>
          </a:p>
        </p:txBody>
      </p:sp>
    </p:spTree>
    <p:extLst>
      <p:ext uri="{BB962C8B-B14F-4D97-AF65-F5344CB8AC3E}">
        <p14:creationId xmlns:p14="http://schemas.microsoft.com/office/powerpoint/2010/main" val="3819745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8F1C7-4B97-4F47-B3D5-B944EFE88871}"/>
              </a:ext>
            </a:extLst>
          </p:cNvPr>
          <p:cNvSpPr>
            <a:spLocks noGrp="1"/>
          </p:cNvSpPr>
          <p:nvPr>
            <p:ph type="title"/>
          </p:nvPr>
        </p:nvSpPr>
        <p:spPr>
          <a:xfrm>
            <a:off x="2266123" y="879812"/>
            <a:ext cx="7898294" cy="922062"/>
          </a:xfrm>
        </p:spPr>
        <p:txBody>
          <a:bodyPr>
            <a:noAutofit/>
          </a:bodyPr>
          <a:lstStyle/>
          <a:p>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feature descriptors to be derived from NGLCM for mammographic ROI can be mathematically represented as: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pic>
        <p:nvPicPr>
          <p:cNvPr id="6" name="Picture 5">
            <a:extLst>
              <a:ext uri="{FF2B5EF4-FFF2-40B4-BE49-F238E27FC236}">
                <a16:creationId xmlns:a16="http://schemas.microsoft.com/office/drawing/2014/main" id="{352041C9-3864-4416-9966-FFE8473DD620}"/>
              </a:ext>
            </a:extLst>
          </p:cNvPr>
          <p:cNvPicPr/>
          <p:nvPr/>
        </p:nvPicPr>
        <p:blipFill rotWithShape="1">
          <a:blip r:embed="rId2">
            <a:extLst>
              <a:ext uri="{28A0092B-C50C-407E-A947-70E740481C1C}">
                <a14:useLocalDpi xmlns:a14="http://schemas.microsoft.com/office/drawing/2010/main" val="0"/>
              </a:ext>
            </a:extLst>
          </a:blip>
          <a:srcRect l="30579" t="50988" r="30742" b="8669"/>
          <a:stretch/>
        </p:blipFill>
        <p:spPr bwMode="auto">
          <a:xfrm>
            <a:off x="2358887" y="1698596"/>
            <a:ext cx="7474226" cy="4675700"/>
          </a:xfrm>
          <a:prstGeom prst="rect">
            <a:avLst/>
          </a:prstGeom>
          <a:ln>
            <a:noFill/>
          </a:ln>
          <a:extLst>
            <a:ext uri="{53640926-AAD7-44D8-BBD7-CCE9431645EC}">
              <a14:shadowObscured xmlns:a14="http://schemas.microsoft.com/office/drawing/2010/main"/>
            </a:ext>
          </a:extLst>
        </p:spPr>
      </p:pic>
      <p:sp>
        <p:nvSpPr>
          <p:cNvPr id="4" name="Content Placeholder 3">
            <a:extLst>
              <a:ext uri="{FF2B5EF4-FFF2-40B4-BE49-F238E27FC236}">
                <a16:creationId xmlns:a16="http://schemas.microsoft.com/office/drawing/2014/main" id="{2AE8920F-3A21-40D2-8BC3-A686BE27453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80098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746D-4746-4DE0-9B61-498867658410}"/>
              </a:ext>
            </a:extLst>
          </p:cNvPr>
          <p:cNvSpPr>
            <a:spLocks noGrp="1"/>
          </p:cNvSpPr>
          <p:nvPr>
            <p:ph type="title"/>
          </p:nvPr>
        </p:nvSpPr>
        <p:spPr>
          <a:xfrm>
            <a:off x="838200" y="365125"/>
            <a:ext cx="10515600" cy="1927501"/>
          </a:xfrm>
        </p:spPr>
        <p:txBody>
          <a:bodyPr>
            <a:normAutofit/>
          </a:bodyPr>
          <a:lstStyle/>
          <a:p>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Feature Extraction using 2D-DWT and GLCM</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
        <p:nvSpPr>
          <p:cNvPr id="3" name="Content Placeholder 2">
            <a:extLst>
              <a:ext uri="{FF2B5EF4-FFF2-40B4-BE49-F238E27FC236}">
                <a16:creationId xmlns:a16="http://schemas.microsoft.com/office/drawing/2014/main" id="{DBA65AF3-2BA3-459F-AD62-47DC7CA825FE}"/>
              </a:ext>
            </a:extLst>
          </p:cNvPr>
          <p:cNvSpPr>
            <a:spLocks noGrp="1"/>
          </p:cNvSpPr>
          <p:nvPr>
            <p:ph idx="1"/>
          </p:nvPr>
        </p:nvSpPr>
        <p:spPr>
          <a:xfrm>
            <a:off x="692426" y="1484243"/>
            <a:ext cx="10515600" cy="5964929"/>
          </a:xfrm>
        </p:spPr>
        <p:txBody>
          <a:bodyPr/>
          <a:lstStyle/>
          <a:p>
            <a:pPr marL="0" indent="0">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On each of the mammographic ROIs the 2D-DWT is applied to capture the local information. Using the GLCM approach, the statistical measures or feature descriptor values are determined from the sub-bands of each of the blocks. at a set distance D. Then all the feature descriptors (F D) mentioned in Table are computed from each NGLCM and combined to form a feature descriptor matrix (F DM). Thus, a feature matrix is generated by concatenating all the FDMs from all NGLCMs for K number of ROIs.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Rectangle 3">
            <a:extLst>
              <a:ext uri="{FF2B5EF4-FFF2-40B4-BE49-F238E27FC236}">
                <a16:creationId xmlns:a16="http://schemas.microsoft.com/office/drawing/2014/main" id="{1B249F5B-8305-4826-8F03-AD7C6F06F4E4}"/>
              </a:ext>
            </a:extLst>
          </p:cNvPr>
          <p:cNvSpPr/>
          <p:nvPr/>
        </p:nvSpPr>
        <p:spPr>
          <a:xfrm>
            <a:off x="692426" y="3429000"/>
            <a:ext cx="1533939" cy="12490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 segmented image</a:t>
            </a:r>
          </a:p>
        </p:txBody>
      </p:sp>
      <p:sp>
        <p:nvSpPr>
          <p:cNvPr id="5" name="Rectangle 4">
            <a:extLst>
              <a:ext uri="{FF2B5EF4-FFF2-40B4-BE49-F238E27FC236}">
                <a16:creationId xmlns:a16="http://schemas.microsoft.com/office/drawing/2014/main" id="{F683A504-4503-4C96-9CDA-C579E68A5872}"/>
              </a:ext>
            </a:extLst>
          </p:cNvPr>
          <p:cNvSpPr/>
          <p:nvPr/>
        </p:nvSpPr>
        <p:spPr>
          <a:xfrm>
            <a:off x="3120887" y="3429000"/>
            <a:ext cx="1663148" cy="12490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Image Decomposition by DWT</a:t>
            </a:r>
          </a:p>
        </p:txBody>
      </p:sp>
      <p:sp>
        <p:nvSpPr>
          <p:cNvPr id="6" name="Rectangle 5">
            <a:extLst>
              <a:ext uri="{FF2B5EF4-FFF2-40B4-BE49-F238E27FC236}">
                <a16:creationId xmlns:a16="http://schemas.microsoft.com/office/drawing/2014/main" id="{1CC2B9CD-308A-4E55-BB8C-157E79E2D1F4}"/>
              </a:ext>
            </a:extLst>
          </p:cNvPr>
          <p:cNvSpPr/>
          <p:nvPr/>
        </p:nvSpPr>
        <p:spPr>
          <a:xfrm>
            <a:off x="5637970" y="3429000"/>
            <a:ext cx="1533939" cy="13172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GLCM construction</a:t>
            </a:r>
          </a:p>
        </p:txBody>
      </p:sp>
      <p:sp>
        <p:nvSpPr>
          <p:cNvPr id="7" name="Rectangle 6">
            <a:extLst>
              <a:ext uri="{FF2B5EF4-FFF2-40B4-BE49-F238E27FC236}">
                <a16:creationId xmlns:a16="http://schemas.microsoft.com/office/drawing/2014/main" id="{95ED37E0-374B-4C80-9FE2-A14084E44C5B}"/>
              </a:ext>
            </a:extLst>
          </p:cNvPr>
          <p:cNvSpPr/>
          <p:nvPr/>
        </p:nvSpPr>
        <p:spPr>
          <a:xfrm>
            <a:off x="8155052" y="3429000"/>
            <a:ext cx="1818863" cy="131727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Feature Extraction</a:t>
            </a:r>
          </a:p>
        </p:txBody>
      </p:sp>
      <p:cxnSp>
        <p:nvCxnSpPr>
          <p:cNvPr id="9" name="Straight Arrow Connector 8">
            <a:extLst>
              <a:ext uri="{FF2B5EF4-FFF2-40B4-BE49-F238E27FC236}">
                <a16:creationId xmlns:a16="http://schemas.microsoft.com/office/drawing/2014/main" id="{6F6F1662-8A33-4AD8-BC23-2E02D4FA73C5}"/>
              </a:ext>
            </a:extLst>
          </p:cNvPr>
          <p:cNvCxnSpPr>
            <a:stCxn id="4" idx="3"/>
            <a:endCxn id="5" idx="1"/>
          </p:cNvCxnSpPr>
          <p:nvPr/>
        </p:nvCxnSpPr>
        <p:spPr>
          <a:xfrm>
            <a:off x="2226365" y="4053509"/>
            <a:ext cx="894522"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9D163C0-0F43-4A4E-82BB-C9BF1BFF4027}"/>
              </a:ext>
            </a:extLst>
          </p:cNvPr>
          <p:cNvCxnSpPr>
            <a:stCxn id="5" idx="3"/>
          </p:cNvCxnSpPr>
          <p:nvPr/>
        </p:nvCxnSpPr>
        <p:spPr>
          <a:xfrm>
            <a:off x="4784035" y="4053509"/>
            <a:ext cx="853935" cy="1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1FB730-60AA-4A5A-99F2-3901BDBC730D}"/>
              </a:ext>
            </a:extLst>
          </p:cNvPr>
          <p:cNvCxnSpPr>
            <a:stCxn id="6" idx="3"/>
            <a:endCxn id="7" idx="1"/>
          </p:cNvCxnSpPr>
          <p:nvPr/>
        </p:nvCxnSpPr>
        <p:spPr>
          <a:xfrm>
            <a:off x="7171909" y="4087640"/>
            <a:ext cx="9831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6182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6ABF-7CD1-42D7-89D1-081E5B1005F9}"/>
              </a:ext>
            </a:extLst>
          </p:cNvPr>
          <p:cNvSpPr>
            <a:spLocks noGrp="1"/>
          </p:cNvSpPr>
          <p:nvPr>
            <p:ph type="title"/>
          </p:nvPr>
        </p:nvSpPr>
        <p:spPr/>
        <p:txBody>
          <a:bodyPr>
            <a:normAutofit/>
          </a:bodyPr>
          <a:lstStyle/>
          <a:p>
            <a:r>
              <a:rPr lang="en-US" sz="2400" b="1" dirty="0"/>
              <a:t>Probabilistic Neural Network</a:t>
            </a:r>
            <a:endParaRPr lang="en-US" sz="2400" dirty="0"/>
          </a:p>
        </p:txBody>
      </p:sp>
      <p:pic>
        <p:nvPicPr>
          <p:cNvPr id="1026" name="Picture 2" descr="Figure 2 from Introduction to Probabilistic Neural Network –Used For Image  Classifications | Semantic Scholar">
            <a:extLst>
              <a:ext uri="{FF2B5EF4-FFF2-40B4-BE49-F238E27FC236}">
                <a16:creationId xmlns:a16="http://schemas.microsoft.com/office/drawing/2014/main" id="{7507659A-FCB4-4E4D-A6E0-198BF3D1BF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55295"/>
            <a:ext cx="461010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91C0BA5-BA20-4486-ADB8-F9DA92749C8C}"/>
              </a:ext>
            </a:extLst>
          </p:cNvPr>
          <p:cNvSpPr/>
          <p:nvPr/>
        </p:nvSpPr>
        <p:spPr>
          <a:xfrm>
            <a:off x="1099930" y="4770783"/>
            <a:ext cx="1192696" cy="45057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7CE64E6-E2F6-49E6-A62E-CD843C8AA72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5682345" y="1258957"/>
            <a:ext cx="5386058" cy="4891088"/>
          </a:xfrm>
          <a:prstGeom prst="rect">
            <a:avLst/>
          </a:prstGeom>
        </p:spPr>
      </p:pic>
    </p:spTree>
    <p:extLst>
      <p:ext uri="{BB962C8B-B14F-4D97-AF65-F5344CB8AC3E}">
        <p14:creationId xmlns:p14="http://schemas.microsoft.com/office/powerpoint/2010/main" val="1065414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0644-9FEE-4A37-B013-FDFDFFCDEDE3}"/>
              </a:ext>
            </a:extLst>
          </p:cNvPr>
          <p:cNvSpPr>
            <a:spLocks noGrp="1"/>
          </p:cNvSpPr>
          <p:nvPr>
            <p:ph type="title"/>
          </p:nvPr>
        </p:nvSpPr>
        <p:spPr/>
        <p:txBody>
          <a:bodyPr>
            <a:normAutofit/>
          </a:bodyPr>
          <a:lstStyle/>
          <a:p>
            <a:r>
              <a:rPr lang="en-US" sz="2400" dirty="0"/>
              <a:t>Results:</a:t>
            </a:r>
          </a:p>
        </p:txBody>
      </p:sp>
      <p:sp>
        <p:nvSpPr>
          <p:cNvPr id="3" name="Content Placeholder 2">
            <a:extLst>
              <a:ext uri="{FF2B5EF4-FFF2-40B4-BE49-F238E27FC236}">
                <a16:creationId xmlns:a16="http://schemas.microsoft.com/office/drawing/2014/main" id="{70E5565B-E3E2-425C-BCB1-9F88528743A9}"/>
              </a:ext>
            </a:extLst>
          </p:cNvPr>
          <p:cNvSpPr>
            <a:spLocks noGrp="1"/>
          </p:cNvSpPr>
          <p:nvPr>
            <p:ph idx="1"/>
          </p:nvPr>
        </p:nvSpPr>
        <p:spPr>
          <a:xfrm>
            <a:off x="838200" y="1232452"/>
            <a:ext cx="10515600" cy="4944511"/>
          </a:xfrm>
        </p:spPr>
        <p:txBody>
          <a:bodyPr/>
          <a:lstStyle/>
          <a:p>
            <a:pPr marL="0" indent="0">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Now the performance of the proposed system is evaluated by considering the actual and predicted classification. Accuracy of the system is calculated by using the confusion matrix obtained for the classifier used. Table shows the confusion matrix for a two-class classifier. Classification accuracy, sensitivity, specificity, positive predictive value and negative can be defined by using the elements of the confusion matrix as. Classification accuracy: Accuracy of the classification is obtained by using the given equation: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22DCFCF-51EF-4A61-84E0-95B2A0B4F800}"/>
              </a:ext>
            </a:extLst>
          </p:cNvPr>
          <p:cNvPicPr/>
          <p:nvPr/>
        </p:nvPicPr>
        <p:blipFill>
          <a:blip r:embed="rId2">
            <a:extLst>
              <a:ext uri="{28A0092B-C50C-407E-A947-70E740481C1C}">
                <a14:useLocalDpi xmlns:a14="http://schemas.microsoft.com/office/drawing/2010/main" val="0"/>
              </a:ext>
            </a:extLst>
          </a:blip>
          <a:stretch>
            <a:fillRect/>
          </a:stretch>
        </p:blipFill>
        <p:spPr>
          <a:xfrm>
            <a:off x="838200" y="2816308"/>
            <a:ext cx="4429125" cy="2809240"/>
          </a:xfrm>
          <a:prstGeom prst="rect">
            <a:avLst/>
          </a:prstGeom>
        </p:spPr>
      </p:pic>
      <p:pic>
        <p:nvPicPr>
          <p:cNvPr id="5" name="Picture 4">
            <a:extLst>
              <a:ext uri="{FF2B5EF4-FFF2-40B4-BE49-F238E27FC236}">
                <a16:creationId xmlns:a16="http://schemas.microsoft.com/office/drawing/2014/main" id="{E1774CF3-ACEE-4987-99C2-1CB590855F59}"/>
              </a:ext>
            </a:extLst>
          </p:cNvPr>
          <p:cNvPicPr/>
          <p:nvPr/>
        </p:nvPicPr>
        <p:blipFill>
          <a:blip r:embed="rId3">
            <a:extLst>
              <a:ext uri="{28A0092B-C50C-407E-A947-70E740481C1C}">
                <a14:useLocalDpi xmlns:a14="http://schemas.microsoft.com/office/drawing/2010/main" val="0"/>
              </a:ext>
            </a:extLst>
          </a:blip>
          <a:stretch>
            <a:fillRect/>
          </a:stretch>
        </p:blipFill>
        <p:spPr>
          <a:xfrm>
            <a:off x="5478532" y="2519363"/>
            <a:ext cx="3143250" cy="942975"/>
          </a:xfrm>
          <a:prstGeom prst="rect">
            <a:avLst/>
          </a:prstGeom>
        </p:spPr>
      </p:pic>
      <p:pic>
        <p:nvPicPr>
          <p:cNvPr id="6" name="Picture 5">
            <a:extLst>
              <a:ext uri="{FF2B5EF4-FFF2-40B4-BE49-F238E27FC236}">
                <a16:creationId xmlns:a16="http://schemas.microsoft.com/office/drawing/2014/main" id="{B7AAB833-E758-4AF4-B285-D8D35B1D6E6C}"/>
              </a:ext>
            </a:extLst>
          </p:cNvPr>
          <p:cNvPicPr/>
          <p:nvPr/>
        </p:nvPicPr>
        <p:blipFill>
          <a:blip r:embed="rId4">
            <a:extLst>
              <a:ext uri="{28A0092B-C50C-407E-A947-70E740481C1C}">
                <a14:useLocalDpi xmlns:a14="http://schemas.microsoft.com/office/drawing/2010/main" val="0"/>
              </a:ext>
            </a:extLst>
          </a:blip>
          <a:stretch>
            <a:fillRect/>
          </a:stretch>
        </p:blipFill>
        <p:spPr>
          <a:xfrm>
            <a:off x="5744403" y="3299791"/>
            <a:ext cx="5281405" cy="3193084"/>
          </a:xfrm>
          <a:prstGeom prst="rect">
            <a:avLst/>
          </a:prstGeom>
        </p:spPr>
      </p:pic>
    </p:spTree>
    <p:extLst>
      <p:ext uri="{BB962C8B-B14F-4D97-AF65-F5344CB8AC3E}">
        <p14:creationId xmlns:p14="http://schemas.microsoft.com/office/powerpoint/2010/main" val="889149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548CF-0B52-4208-9BEB-830C7F8EC765}"/>
              </a:ext>
            </a:extLst>
          </p:cNvPr>
          <p:cNvSpPr>
            <a:spLocks noGrp="1"/>
          </p:cNvSpPr>
          <p:nvPr>
            <p:ph type="title"/>
          </p:nvPr>
        </p:nvSpPr>
        <p:spPr>
          <a:xfrm>
            <a:off x="838200" y="365126"/>
            <a:ext cx="10515600" cy="138458"/>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2B04D094-147A-41E7-8E1D-83F1E446A60C}"/>
              </a:ext>
            </a:extLst>
          </p:cNvPr>
          <p:cNvSpPr>
            <a:spLocks noGrp="1"/>
          </p:cNvSpPr>
          <p:nvPr>
            <p:ph idx="1"/>
          </p:nvPr>
        </p:nvSpPr>
        <p:spPr>
          <a:xfrm>
            <a:off x="838200" y="742122"/>
            <a:ext cx="10515600" cy="5434841"/>
          </a:xfrm>
        </p:spPr>
        <p:txBody>
          <a:bodyPr/>
          <a:lstStyle/>
          <a:p>
            <a:pPr marL="0" indent="0">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Our model performance: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D8AE283B-8FC8-4F09-BB54-0AB075029D94}"/>
              </a:ext>
            </a:extLst>
          </p:cNvPr>
          <p:cNvPicPr/>
          <p:nvPr/>
        </p:nvPicPr>
        <p:blipFill>
          <a:blip r:embed="rId2">
            <a:extLst>
              <a:ext uri="{28A0092B-C50C-407E-A947-70E740481C1C}">
                <a14:useLocalDpi xmlns:a14="http://schemas.microsoft.com/office/drawing/2010/main" val="0"/>
              </a:ext>
            </a:extLst>
          </a:blip>
          <a:stretch>
            <a:fillRect/>
          </a:stretch>
        </p:blipFill>
        <p:spPr>
          <a:xfrm>
            <a:off x="1083392" y="1295606"/>
            <a:ext cx="9571356" cy="4820271"/>
          </a:xfrm>
          <a:prstGeom prst="rect">
            <a:avLst/>
          </a:prstGeom>
        </p:spPr>
      </p:pic>
    </p:spTree>
    <p:extLst>
      <p:ext uri="{BB962C8B-B14F-4D97-AF65-F5344CB8AC3E}">
        <p14:creationId xmlns:p14="http://schemas.microsoft.com/office/powerpoint/2010/main" val="2699583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348F-28C4-4B19-A25C-922B53CA94EE}"/>
              </a:ext>
            </a:extLst>
          </p:cNvPr>
          <p:cNvSpPr>
            <a:spLocks noGrp="1"/>
          </p:cNvSpPr>
          <p:nvPr>
            <p:ph type="title"/>
          </p:nvPr>
        </p:nvSpPr>
        <p:spPr>
          <a:xfrm>
            <a:off x="838200" y="365126"/>
            <a:ext cx="10515600" cy="151710"/>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E7CC9891-B8FC-4E7A-A4E7-1C6F000DB4B9}"/>
              </a:ext>
            </a:extLst>
          </p:cNvPr>
          <p:cNvSpPr>
            <a:spLocks noGrp="1"/>
          </p:cNvSpPr>
          <p:nvPr>
            <p:ph idx="1"/>
          </p:nvPr>
        </p:nvSpPr>
        <p:spPr>
          <a:xfrm>
            <a:off x="838200" y="516836"/>
            <a:ext cx="10515600" cy="5660127"/>
          </a:xfrm>
        </p:spPr>
        <p:txBody>
          <a:bodyPr/>
          <a:lstStyle/>
          <a:p>
            <a:pPr marL="0" marR="0" indent="0">
              <a:lnSpc>
                <a:spcPct val="107000"/>
              </a:lnSpc>
              <a:spcBef>
                <a:spcPts val="0"/>
              </a:spcBef>
              <a:spcAft>
                <a:spcPts val="800"/>
              </a:spcAft>
              <a:buNone/>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Conclusion and Future Scopes</a:t>
            </a:r>
          </a:p>
          <a:p>
            <a:pPr marL="0" marR="0">
              <a:lnSpc>
                <a:spcPct val="107000"/>
              </a:lnSpc>
              <a:spcBef>
                <a:spcPts val="0"/>
              </a:spcBef>
              <a:spcAft>
                <a:spcPts val="800"/>
              </a:spcAft>
            </a:pPr>
            <a:endParaRPr lang="en-IN" sz="1800" b="1"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this project, we did detection and classification along by segmentation and feature extraction of breast mammogram images. We built machine learning model and incorporate image processing techniques with it. We used 60 images for training our model and 17 images for testing. The accuracy calculated from confusion matrix is 82.35 % with F- score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84.21 %. The reason for low accuracy is less training and test data. Due to time constraint and less computing power, other resources we were not able to use large dataset. That is why our model got low accuracy.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Future, we want to use more data and train our model with Convolutional Neural Networks (CNN) instead of PNN by incorporating new technology Deep Learning in our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Also, we can use more sophisticated image processing techniques for pre-processing and feature extraction.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72830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EC69-9CC8-428D-AEDD-C9BCE5603575}"/>
              </a:ext>
            </a:extLst>
          </p:cNvPr>
          <p:cNvSpPr>
            <a:spLocks noGrp="1"/>
          </p:cNvSpPr>
          <p:nvPr>
            <p:ph type="title"/>
          </p:nvPr>
        </p:nvSpPr>
        <p:spPr>
          <a:xfrm>
            <a:off x="838200" y="365126"/>
            <a:ext cx="10515600" cy="204718"/>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7640D9C0-3D83-4299-8AD2-B6AD6475F438}"/>
              </a:ext>
            </a:extLst>
          </p:cNvPr>
          <p:cNvSpPr>
            <a:spLocks noGrp="1"/>
          </p:cNvSpPr>
          <p:nvPr>
            <p:ph idx="1"/>
          </p:nvPr>
        </p:nvSpPr>
        <p:spPr>
          <a:xfrm>
            <a:off x="838200" y="689112"/>
            <a:ext cx="6914322" cy="6029739"/>
          </a:xfrm>
        </p:spPr>
        <p:txBody>
          <a:bodyPr>
            <a:normAutofit fontScale="62500" lnSpcReduction="20000"/>
          </a:bodyPr>
          <a:lstStyle/>
          <a:p>
            <a:pPr marL="0" marR="0" indent="0">
              <a:lnSpc>
                <a:spcPct val="107000"/>
              </a:lnSpc>
              <a:spcBef>
                <a:spcPts val="0"/>
              </a:spcBef>
              <a:spcAft>
                <a:spcPts val="800"/>
              </a:spcAft>
              <a:buNone/>
            </a:pPr>
            <a:r>
              <a:rPr lang="en-IN" sz="1800" b="1" dirty="0">
                <a:solidFill>
                  <a:srgbClr val="000000"/>
                </a:solidFill>
                <a:effectLst/>
                <a:latin typeface="TimesNewRomanPS-BoldMT"/>
                <a:ea typeface="Calibri" panose="020F0502020204030204" pitchFamily="34" charset="0"/>
                <a:cs typeface="Times New Roman" panose="02020603050405020304" pitchFamily="18" charset="0"/>
              </a:rPr>
              <a:t>References and Bibliography</a:t>
            </a:r>
            <a:br>
              <a:rPr lang="en-IN" sz="1800" b="1" dirty="0">
                <a:solidFill>
                  <a:srgbClr val="000000"/>
                </a:solidFill>
                <a:effectLst/>
                <a:latin typeface="TimesNewRomanPS-Bold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1. </a:t>
            </a:r>
            <a:r>
              <a:rPr lang="en-IN" sz="1800" dirty="0">
                <a:solidFill>
                  <a:srgbClr val="1A1A1A"/>
                </a:solidFill>
                <a:effectLst/>
                <a:latin typeface="TimesNewRomanPSMT"/>
                <a:ea typeface="Calibri" panose="020F0502020204030204" pitchFamily="34" charset="0"/>
                <a:cs typeface="Times New Roman" panose="02020603050405020304" pitchFamily="18" charset="0"/>
              </a:rPr>
              <a:t>Digital Image Processing Using MATLAB by Gonzalez and Woods , 2nd edition</a:t>
            </a:r>
            <a:br>
              <a:rPr lang="en-IN" sz="1800" dirty="0">
                <a:solidFill>
                  <a:srgbClr val="1A1A1A"/>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2. Bishop - Pattern Recognition And Machine Learning - Springer 2006</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3. PATTERN. CLASSIFICATION. Second Edition. Richard O.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Duda</a:t>
            </a:r>
            <a:r>
              <a:rPr lang="en-IN" sz="1800" dirty="0">
                <a:solidFill>
                  <a:srgbClr val="000000"/>
                </a:solidFill>
                <a:effectLst/>
                <a:latin typeface="TimesNewRomanPSMT"/>
                <a:ea typeface="Calibri" panose="020F0502020204030204" pitchFamily="34" charset="0"/>
                <a:cs typeface="Times New Roman" panose="02020603050405020304" pitchFamily="18" charset="0"/>
              </a:rPr>
              <a:t>. Peter E. Hart.</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David G. Stork. A Wiley-</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Interscience</a:t>
            </a:r>
            <a:r>
              <a:rPr lang="en-IN" sz="1800" dirty="0">
                <a:solidFill>
                  <a:srgbClr val="000000"/>
                </a:solidFill>
                <a:effectLst/>
                <a:latin typeface="TimesNewRomanPSMT"/>
                <a:ea typeface="Calibri" panose="020F0502020204030204" pitchFamily="34" charset="0"/>
                <a:cs typeface="Times New Roman" panose="02020603050405020304" pitchFamily="18" charset="0"/>
              </a:rPr>
              <a:t> Publication. JOHN WILEY &amp; SONS, INC.</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4. Mammograms Classification using Gray-level Co-occurrence Matrix and Radial Basis</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Function Neural Network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Mellisa</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Pratiwia</a:t>
            </a:r>
            <a:r>
              <a:rPr lang="en-IN" sz="1800" dirty="0">
                <a:solidFill>
                  <a:srgbClr val="000000"/>
                </a:solidFill>
                <a:effectLst/>
                <a:latin typeface="TimesNewRomanPSMT"/>
                <a:ea typeface="Calibri" panose="020F0502020204030204" pitchFamily="34" charset="0"/>
                <a:cs typeface="Times New Roman" panose="02020603050405020304" pitchFamily="18" charset="0"/>
              </a:rPr>
              <a:t> ,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Alexandera</a:t>
            </a:r>
            <a:r>
              <a:rPr lang="en-IN" sz="1800" dirty="0">
                <a:solidFill>
                  <a:srgbClr val="000000"/>
                </a:solidFill>
                <a:effectLst/>
                <a:latin typeface="TimesNewRomanPSMT"/>
                <a:ea typeface="Calibri" panose="020F0502020204030204" pitchFamily="34" charset="0"/>
                <a:cs typeface="Times New Roman" panose="02020603050405020304" pitchFamily="18" charset="0"/>
              </a:rPr>
              <a:t> ,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Jeklin</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Harefaa</a:t>
            </a:r>
            <a:r>
              <a:rPr lang="en-IN" sz="1800" dirty="0">
                <a:solidFill>
                  <a:srgbClr val="000000"/>
                </a:solidFill>
                <a:effectLst/>
                <a:latin typeface="TimesNewRomanPSMT"/>
                <a:ea typeface="Calibri" panose="020F0502020204030204" pitchFamily="34" charset="0"/>
                <a:cs typeface="Times New Roman" panose="02020603050405020304" pitchFamily="18" charset="0"/>
              </a:rPr>
              <a:t> ,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Sakka</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err="1">
                <a:solidFill>
                  <a:srgbClr val="000000"/>
                </a:solidFill>
                <a:effectLst/>
                <a:latin typeface="TimesNewRomanPSMT"/>
                <a:ea typeface="Calibri" panose="020F0502020204030204" pitchFamily="34" charset="0"/>
                <a:cs typeface="Times New Roman" panose="02020603050405020304" pitchFamily="18" charset="0"/>
              </a:rPr>
              <a:t>Nandaa</a:t>
            </a:r>
            <a:r>
              <a:rPr lang="en-IN" sz="1800" dirty="0">
                <a:solidFill>
                  <a:srgbClr val="000000"/>
                </a:solidFill>
                <a:effectLst/>
                <a:latin typeface="TimesNewRomanPSMT"/>
                <a:ea typeface="Calibri" panose="020F0502020204030204" pitchFamily="34" charset="0"/>
                <a:cs typeface="Times New Roman" panose="02020603050405020304" pitchFamily="18" charset="0"/>
              </a:rPr>
              <a:t> a Industrial Engineering Department, Faculty of Engineering, Bina Nusantara</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University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Jl</a:t>
            </a:r>
            <a:r>
              <a:rPr lang="en-IN" sz="1800" dirty="0">
                <a:solidFill>
                  <a:srgbClr val="000000"/>
                </a:solidFill>
                <a:effectLst/>
                <a:latin typeface="TimesNewRomanPSMT"/>
                <a:ea typeface="Calibri" panose="020F0502020204030204" pitchFamily="34" charset="0"/>
                <a:cs typeface="Times New Roman" panose="02020603050405020304" pitchFamily="18" charset="0"/>
              </a:rPr>
              <a:t> KH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Syahdan</a:t>
            </a:r>
            <a:r>
              <a:rPr lang="en-IN" sz="1800" dirty="0">
                <a:solidFill>
                  <a:srgbClr val="000000"/>
                </a:solidFill>
                <a:effectLst/>
                <a:latin typeface="TimesNewRomanPSMT"/>
                <a:ea typeface="Calibri" panose="020F0502020204030204" pitchFamily="34" charset="0"/>
                <a:cs typeface="Times New Roman" panose="02020603050405020304" pitchFamily="18" charset="0"/>
              </a:rPr>
              <a:t> 9, Jakarta 11480, Indonesia, </a:t>
            </a:r>
            <a:r>
              <a:rPr lang="en-IN" sz="1800" dirty="0">
                <a:solidFill>
                  <a:srgbClr val="0000FF"/>
                </a:solidFill>
                <a:effectLst/>
                <a:latin typeface="TimesNewRomanPSMT"/>
                <a:ea typeface="Calibri" panose="020F0502020204030204" pitchFamily="34" charset="0"/>
                <a:cs typeface="Times New Roman" panose="02020603050405020304" pitchFamily="18" charset="0"/>
              </a:rPr>
              <a:t>mpratiwi@binus.edu</a:t>
            </a:r>
            <a:br>
              <a:rPr lang="en-IN" sz="1800" dirty="0">
                <a:solidFill>
                  <a:srgbClr val="0000FF"/>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5. Mammogram classification method based on GMM and GLCM-PSO-PNN by</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err="1">
                <a:solidFill>
                  <a:srgbClr val="000000"/>
                </a:solidFill>
                <a:effectLst/>
                <a:latin typeface="TimesNewRomanPSMT"/>
                <a:ea typeface="Calibri" panose="020F0502020204030204" pitchFamily="34" charset="0"/>
                <a:cs typeface="Times New Roman" panose="02020603050405020304" pitchFamily="18" charset="0"/>
              </a:rPr>
              <a:t>Xiaojian</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Zhanga</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Chengjian</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Weib</a:t>
            </a:r>
            <a:r>
              <a:rPr lang="en-IN" sz="1800" dirty="0">
                <a:solidFill>
                  <a:srgbClr val="000000"/>
                </a:solidFill>
                <a:effectLst/>
                <a:latin typeface="TimesNewRomanPSMT"/>
                <a:ea typeface="Calibri" panose="020F0502020204030204" pitchFamily="34" charset="0"/>
                <a:cs typeface="Times New Roman" panose="02020603050405020304" pitchFamily="18" charset="0"/>
              </a:rPr>
              <a:t> and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Xili</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Wanc</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School of computer science and technology, Nanjing Tech University, Nanjing</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211816, China</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6.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Khoulqi</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Ichrak</a:t>
            </a:r>
            <a:r>
              <a:rPr lang="en-IN" sz="1800" dirty="0">
                <a:solidFill>
                  <a:srgbClr val="000000"/>
                </a:solidFill>
                <a:effectLst/>
                <a:latin typeface="TimesNewRomanPSMT"/>
                <a:ea typeface="Calibri" panose="020F0502020204030204" pitchFamily="34" charset="0"/>
                <a:cs typeface="Times New Roman" panose="02020603050405020304" pitchFamily="18" charset="0"/>
              </a:rPr>
              <a:t> &amp;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Idrissi</a:t>
            </a:r>
            <a:r>
              <a:rPr lang="en-IN" sz="1800" dirty="0">
                <a:solidFill>
                  <a:srgbClr val="000000"/>
                </a:solidFill>
                <a:effectLst/>
                <a:latin typeface="TimesNewRomanPSMT"/>
                <a:ea typeface="Calibri" panose="020F0502020204030204" pitchFamily="34" charset="0"/>
                <a:cs typeface="Times New Roman" panose="02020603050405020304" pitchFamily="18" charset="0"/>
              </a:rPr>
              <a:t>,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Najlae</a:t>
            </a:r>
            <a:r>
              <a:rPr lang="en-IN" sz="1800" dirty="0">
                <a:solidFill>
                  <a:srgbClr val="000000"/>
                </a:solidFill>
                <a:effectLst/>
                <a:latin typeface="TimesNewRomanPSMT"/>
                <a:ea typeface="Calibri" panose="020F0502020204030204" pitchFamily="34" charset="0"/>
                <a:cs typeface="Times New Roman" panose="02020603050405020304" pitchFamily="18" charset="0"/>
              </a:rPr>
              <a:t> &amp; Sarfraz, Muhammad. (2020). Segmentation of</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Pectoral Muscle in Mammogram Images Using Gaussian Mixture Model-Expectation</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Maximization. 10.4018/978-1-7998-4444-0.ch009.</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7. A GLCM based Feature Extraction in Mammogram</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Images using Machine Learning Algorithms</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BN </a:t>
            </a:r>
            <a:r>
              <a:rPr lang="en-IN" sz="1800" dirty="0" err="1">
                <a:solidFill>
                  <a:srgbClr val="000000"/>
                </a:solidFill>
                <a:effectLst/>
                <a:latin typeface="TimesNewRomanPSMT"/>
                <a:ea typeface="Calibri" panose="020F0502020204030204" pitchFamily="34" charset="0"/>
                <a:cs typeface="Times New Roman" panose="02020603050405020304" pitchFamily="18" charset="0"/>
              </a:rPr>
              <a:t>Jagadesh</a:t>
            </a:r>
            <a:r>
              <a:rPr lang="en-IN" sz="1800" dirty="0">
                <a:solidFill>
                  <a:srgbClr val="000000"/>
                </a:solidFill>
                <a:effectLst/>
                <a:latin typeface="TimesNewRomanPSMT"/>
                <a:ea typeface="Calibri" panose="020F0502020204030204" pitchFamily="34" charset="0"/>
                <a:cs typeface="Times New Roman" panose="02020603050405020304" pitchFamily="18" charset="0"/>
              </a:rPr>
              <a:t>, L Kanya Kumari</a:t>
            </a:r>
            <a:br>
              <a:rPr lang="en-IN" sz="1800" dirty="0">
                <a:solidFill>
                  <a:srgbClr val="000000"/>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Professor, Department of Computer Science &amp; Engineering, Srinivasa Institute of</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Engineering and Technology, </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Amalapuram</a:t>
            </a:r>
            <a:r>
              <a:rPr lang="en-IN" sz="1800" dirty="0">
                <a:solidFill>
                  <a:srgbClr val="242021"/>
                </a:solidFill>
                <a:effectLst/>
                <a:latin typeface="TimesNewRomanPSMT"/>
                <a:ea typeface="Calibri" panose="020F0502020204030204" pitchFamily="34" charset="0"/>
                <a:cs typeface="Times New Roman" panose="02020603050405020304" pitchFamily="18" charset="0"/>
              </a:rPr>
              <a:t>, Andhra</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Pradesh, India; 2Assistant Professor, Department of Information Technology, Andhra</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Loyola Institute of Engineering and Technology,</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Vijayawada, Andhra Pradesh, India.</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8. </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Abirami</a:t>
            </a:r>
            <a:r>
              <a:rPr lang="en-IN" sz="1800" dirty="0">
                <a:solidFill>
                  <a:srgbClr val="242021"/>
                </a:solidFill>
                <a:effectLst/>
                <a:latin typeface="TimesNewRomanPSMT"/>
                <a:ea typeface="Calibri" panose="020F0502020204030204" pitchFamily="34" charset="0"/>
                <a:cs typeface="Times New Roman" panose="02020603050405020304" pitchFamily="18" charset="0"/>
              </a:rPr>
              <a:t> C, </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Harikumar</a:t>
            </a:r>
            <a:r>
              <a:rPr lang="en-IN" sz="1800" dirty="0">
                <a:solidFill>
                  <a:srgbClr val="242021"/>
                </a:solidFill>
                <a:effectLst/>
                <a:latin typeface="TimesNewRomanPSMT"/>
                <a:ea typeface="Calibri" panose="020F0502020204030204" pitchFamily="34" charset="0"/>
                <a:cs typeface="Times New Roman" panose="02020603050405020304" pitchFamily="18" charset="0"/>
              </a:rPr>
              <a:t> R, Chakravarthy SRS. Performance analysis and detection of</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microcalcification in digital mammograms</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using wavelet features. International Conference on Wireless</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Communications, Signal Processing and Networking.2016;</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2327-2331.</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9. </a:t>
            </a:r>
            <a:r>
              <a:rPr lang="en-IN" sz="1800" dirty="0">
                <a:solidFill>
                  <a:srgbClr val="242021"/>
                </a:solidFill>
                <a:effectLst/>
                <a:latin typeface="TimesNewRomanPSMT"/>
                <a:ea typeface="Calibri" panose="020F0502020204030204" pitchFamily="34" charset="0"/>
                <a:cs typeface="Times New Roman" panose="02020603050405020304" pitchFamily="18" charset="0"/>
              </a:rPr>
              <a:t>Nagarajan V, Britto EC, </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Veeraputhiran</a:t>
            </a:r>
            <a:r>
              <a:rPr lang="en-IN" sz="1800" dirty="0">
                <a:solidFill>
                  <a:srgbClr val="242021"/>
                </a:solidFill>
                <a:effectLst/>
                <a:latin typeface="TimesNewRomanPSMT"/>
                <a:ea typeface="Calibri" panose="020F0502020204030204" pitchFamily="34" charset="0"/>
                <a:cs typeface="Times New Roman" panose="02020603050405020304" pitchFamily="18" charset="0"/>
              </a:rPr>
              <a:t> SM. Feature extraction</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based on empirical mode decomposition for automatic mass</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classification of mammogram images. Med Novel Tech </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Devic</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2019;1:100004</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000000"/>
                </a:solidFill>
                <a:effectLst/>
                <a:latin typeface="TimesNewRomanPSMT"/>
                <a:ea typeface="Calibri" panose="020F0502020204030204" pitchFamily="34" charset="0"/>
                <a:cs typeface="Times New Roman" panose="02020603050405020304" pitchFamily="18" charset="0"/>
              </a:rPr>
              <a:t>10. </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Rangayyan</a:t>
            </a:r>
            <a:r>
              <a:rPr lang="en-IN" sz="1800" dirty="0">
                <a:solidFill>
                  <a:srgbClr val="242021"/>
                </a:solidFill>
                <a:effectLst/>
                <a:latin typeface="TimesNewRomanPSMT"/>
                <a:ea typeface="Calibri" panose="020F0502020204030204" pitchFamily="34" charset="0"/>
                <a:cs typeface="Times New Roman" panose="02020603050405020304" pitchFamily="18" charset="0"/>
              </a:rPr>
              <a:t> M, El-</a:t>
            </a:r>
            <a:r>
              <a:rPr lang="en-IN" sz="1800" dirty="0" err="1">
                <a:solidFill>
                  <a:srgbClr val="242021"/>
                </a:solidFill>
                <a:effectLst/>
                <a:latin typeface="TimesNewRomanPSMT"/>
                <a:ea typeface="Calibri" panose="020F0502020204030204" pitchFamily="34" charset="0"/>
                <a:cs typeface="Times New Roman" panose="02020603050405020304" pitchFamily="18" charset="0"/>
              </a:rPr>
              <a:t>Faramawy</a:t>
            </a:r>
            <a:r>
              <a:rPr lang="en-IN" sz="1800" dirty="0">
                <a:solidFill>
                  <a:srgbClr val="242021"/>
                </a:solidFill>
                <a:effectLst/>
                <a:latin typeface="TimesNewRomanPSMT"/>
                <a:ea typeface="Calibri" panose="020F0502020204030204" pitchFamily="34" charset="0"/>
                <a:cs typeface="Times New Roman" panose="02020603050405020304" pitchFamily="18" charset="0"/>
              </a:rPr>
              <a:t> NM, Desautels JEL Alim OA.</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Measures of acutance and shape for classification of breast tumours. IEEE</a:t>
            </a:r>
            <a:br>
              <a:rPr lang="en-IN" sz="1800" dirty="0">
                <a:solidFill>
                  <a:srgbClr val="242021"/>
                </a:solidFill>
                <a:effectLst/>
                <a:latin typeface="TimesNewRomanPSMT"/>
                <a:ea typeface="Calibri" panose="020F0502020204030204" pitchFamily="34" charset="0"/>
                <a:cs typeface="Times New Roman" panose="02020603050405020304" pitchFamily="18" charset="0"/>
              </a:rPr>
            </a:br>
            <a:r>
              <a:rPr lang="en-IN" sz="1800" dirty="0">
                <a:solidFill>
                  <a:srgbClr val="242021"/>
                </a:solidFill>
                <a:effectLst/>
                <a:latin typeface="TimesNewRomanPSMT"/>
                <a:ea typeface="Calibri" panose="020F0502020204030204" pitchFamily="34" charset="0"/>
                <a:cs typeface="Times New Roman" panose="02020603050405020304" pitchFamily="18" charset="0"/>
              </a:rPr>
              <a:t>Transactions Med Imaging.1997;16:799-810.</a:t>
            </a:r>
            <a:endParaRPr lang="en-US" dirty="0"/>
          </a:p>
        </p:txBody>
      </p:sp>
    </p:spTree>
    <p:extLst>
      <p:ext uri="{BB962C8B-B14F-4D97-AF65-F5344CB8AC3E}">
        <p14:creationId xmlns:p14="http://schemas.microsoft.com/office/powerpoint/2010/main" val="146284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2519-6985-4E3D-8E4E-87426677039B}"/>
              </a:ext>
            </a:extLst>
          </p:cNvPr>
          <p:cNvSpPr>
            <a:spLocks noGrp="1"/>
          </p:cNvSpPr>
          <p:nvPr>
            <p:ph type="title"/>
          </p:nvPr>
        </p:nvSpPr>
        <p:spPr/>
        <p:txBody>
          <a:bodyPr/>
          <a:lstStyle/>
          <a:p>
            <a:r>
              <a:rPr lang="en-IN" dirty="0"/>
              <a:t>Our Project :</a:t>
            </a:r>
          </a:p>
        </p:txBody>
      </p:sp>
      <p:pic>
        <p:nvPicPr>
          <p:cNvPr id="5" name="Content Placeholder 4">
            <a:extLst>
              <a:ext uri="{FF2B5EF4-FFF2-40B4-BE49-F238E27FC236}">
                <a16:creationId xmlns:a16="http://schemas.microsoft.com/office/drawing/2014/main" id="{48559550-A366-4BFC-B611-2ED9669ADF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515600" cy="4286042"/>
          </a:xfrm>
        </p:spPr>
      </p:pic>
    </p:spTree>
    <p:extLst>
      <p:ext uri="{BB962C8B-B14F-4D97-AF65-F5344CB8AC3E}">
        <p14:creationId xmlns:p14="http://schemas.microsoft.com/office/powerpoint/2010/main" val="708515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Letter Danger: 5 Things You Should Never Include!">
            <a:extLst>
              <a:ext uri="{FF2B5EF4-FFF2-40B4-BE49-F238E27FC236}">
                <a16:creationId xmlns:a16="http://schemas.microsoft.com/office/drawing/2014/main" id="{B78934D9-C0FC-4E72-AFD7-047FB170E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181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28B4-F19D-45DD-8323-357E16FE8F7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F5D3848-3B9F-485A-9F35-B6CA5010A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618" y="609600"/>
            <a:ext cx="10638182" cy="5539409"/>
          </a:xfrm>
        </p:spPr>
      </p:pic>
    </p:spTree>
    <p:extLst>
      <p:ext uri="{BB962C8B-B14F-4D97-AF65-F5344CB8AC3E}">
        <p14:creationId xmlns:p14="http://schemas.microsoft.com/office/powerpoint/2010/main" val="3263881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BD44-3FDA-449A-91CC-5B13EFC1F0AF}"/>
              </a:ext>
            </a:extLst>
          </p:cNvPr>
          <p:cNvSpPr>
            <a:spLocks noGrp="1"/>
          </p:cNvSpPr>
          <p:nvPr>
            <p:ph type="title"/>
          </p:nvPr>
        </p:nvSpPr>
        <p:spPr/>
        <p:txBody>
          <a:bodyPr/>
          <a:lstStyle/>
          <a:p>
            <a:r>
              <a:rPr lang="en-IN" b="1" i="0" dirty="0">
                <a:solidFill>
                  <a:srgbClr val="000000"/>
                </a:solidFill>
                <a:effectLst/>
                <a:latin typeface="Times New Roman" panose="02020603050405020304" pitchFamily="18" charset="0"/>
                <a:cs typeface="Times New Roman" panose="02020603050405020304" pitchFamily="18" charset="0"/>
              </a:rPr>
              <a:t>IMAGE DATABASE</a:t>
            </a:r>
            <a:r>
              <a:rPr lang="en-IN" dirty="0">
                <a:latin typeface="Times New Roman" panose="02020603050405020304" pitchFamily="18" charset="0"/>
                <a:cs typeface="Times New Roman" panose="02020603050405020304" pitchFamily="18" charset="0"/>
              </a:rPr>
              <a:t> </a:t>
            </a:r>
            <a:br>
              <a:rPr lang="en-IN" dirty="0"/>
            </a:br>
            <a:endParaRPr lang="en-IN" dirty="0"/>
          </a:p>
        </p:txBody>
      </p:sp>
      <p:sp>
        <p:nvSpPr>
          <p:cNvPr id="3" name="Content Placeholder 2">
            <a:extLst>
              <a:ext uri="{FF2B5EF4-FFF2-40B4-BE49-F238E27FC236}">
                <a16:creationId xmlns:a16="http://schemas.microsoft.com/office/drawing/2014/main" id="{C76A9F6E-38CE-4715-AB26-481EE9D2D300}"/>
              </a:ext>
            </a:extLst>
          </p:cNvPr>
          <p:cNvSpPr>
            <a:spLocks noGrp="1"/>
          </p:cNvSpPr>
          <p:nvPr>
            <p:ph idx="1"/>
          </p:nvPr>
        </p:nvSpPr>
        <p:spPr/>
        <p:txBody>
          <a:bodyPr>
            <a:normAutofit fontScale="92500" lnSpcReduction="10000"/>
          </a:bodyPr>
          <a:lstStyle/>
          <a:p>
            <a:r>
              <a:rPr lang="en-US" sz="2000" b="1" i="0" dirty="0">
                <a:solidFill>
                  <a:srgbClr val="000000"/>
                </a:solidFill>
                <a:effectLst/>
                <a:latin typeface="Times New Roman" panose="02020603050405020304" pitchFamily="18" charset="0"/>
              </a:rPr>
              <a:t>University of South Florida</a:t>
            </a:r>
            <a:br>
              <a:rPr lang="en-US" sz="2000" b="1" i="0" dirty="0">
                <a:solidFill>
                  <a:srgbClr val="000000"/>
                </a:solidFill>
                <a:effectLst/>
                <a:latin typeface="Times New Roman" panose="02020603050405020304" pitchFamily="18" charset="0"/>
              </a:rPr>
            </a:br>
            <a:r>
              <a:rPr lang="en-US" sz="2000" b="1" i="0" dirty="0">
                <a:solidFill>
                  <a:srgbClr val="000000"/>
                </a:solidFill>
                <a:effectLst/>
                <a:latin typeface="Times New Roman" panose="02020603050405020304" pitchFamily="18" charset="0"/>
              </a:rPr>
              <a:t>Digital Mammography</a:t>
            </a:r>
            <a:br>
              <a:rPr lang="en-US" sz="2000" b="1" i="0" dirty="0">
                <a:solidFill>
                  <a:srgbClr val="000000"/>
                </a:solidFill>
                <a:effectLst/>
                <a:latin typeface="Times New Roman" panose="02020603050405020304" pitchFamily="18" charset="0"/>
              </a:rPr>
            </a:br>
            <a:r>
              <a:rPr lang="en-US" sz="2000" b="1" i="0" dirty="0">
                <a:solidFill>
                  <a:srgbClr val="000000"/>
                </a:solidFill>
                <a:effectLst/>
                <a:latin typeface="Times New Roman" panose="02020603050405020304" pitchFamily="18" charset="0"/>
              </a:rPr>
              <a:t>Home Page</a:t>
            </a:r>
          </a:p>
          <a:p>
            <a:r>
              <a:rPr lang="en-IN" sz="2000" dirty="0">
                <a:hlinkClick r:id="rId2"/>
              </a:rPr>
              <a:t>http://www.eng.usf.edu/cvprg/Mammography/DDSM/thumbnails/normals/normal_02/overview.html</a:t>
            </a:r>
            <a:endParaRPr lang="en-IN" sz="2000" dirty="0"/>
          </a:p>
          <a:p>
            <a:pPr algn="l"/>
            <a:r>
              <a:rPr lang="en-US" sz="2000" b="0" i="1" dirty="0">
                <a:solidFill>
                  <a:srgbClr val="000000"/>
                </a:solidFill>
                <a:effectLst/>
                <a:latin typeface="Times New Roman" panose="02020603050405020304" pitchFamily="18" charset="0"/>
              </a:rPr>
              <a:t>Images containing suspicious areas have associated pixel-level "ground truth" information about the locations and types of suspicious regions. Also provided are software both for accessing the mammogram and truth images and for calculating performance figures for automated image analysis algorithms.</a:t>
            </a:r>
            <a:endParaRPr lang="en-US" sz="2000" b="0" i="0" dirty="0">
              <a:solidFill>
                <a:srgbClr val="000000"/>
              </a:solidFill>
              <a:effectLst/>
              <a:latin typeface="Times New Roman" panose="02020603050405020304" pitchFamily="18" charset="0"/>
            </a:endParaRPr>
          </a:p>
          <a:p>
            <a:r>
              <a:rPr lang="en-US" sz="1800" b="1" i="0" dirty="0">
                <a:solidFill>
                  <a:srgbClr val="000000"/>
                </a:solidFill>
                <a:effectLst/>
                <a:latin typeface="TimesNewRomanPS-BoldMT"/>
              </a:rPr>
              <a:t>Dataset 2 </a:t>
            </a:r>
            <a:r>
              <a:rPr lang="en-US" sz="1800" b="0" i="0" dirty="0">
                <a:solidFill>
                  <a:srgbClr val="000000"/>
                </a:solidFill>
                <a:effectLst/>
                <a:latin typeface="TimesNewRomanPSMT"/>
              </a:rPr>
              <a:t>: University of South Florida :Digital Mammography /Home Page</a:t>
            </a:r>
            <a:br>
              <a:rPr lang="en-US" sz="1800" b="0" i="0" dirty="0">
                <a:solidFill>
                  <a:srgbClr val="000000"/>
                </a:solidFill>
                <a:effectLst/>
                <a:latin typeface="TimesNewRomanPSMT"/>
              </a:rPr>
            </a:br>
            <a:r>
              <a:rPr lang="en-US" sz="1800" b="1" i="0" dirty="0">
                <a:solidFill>
                  <a:srgbClr val="0000FF"/>
                </a:solidFill>
                <a:effectLst/>
                <a:latin typeface="TimesNewRomanPS-BoldMT"/>
              </a:rPr>
              <a:t>http://www.eng.usf.edu/cvprg/Mammography/DDSM/thumbnails/normals/normal_0</a:t>
            </a:r>
            <a:br>
              <a:rPr lang="en-US" sz="1800" b="1" i="0" dirty="0">
                <a:solidFill>
                  <a:srgbClr val="0000FF"/>
                </a:solidFill>
                <a:effectLst/>
                <a:latin typeface="TimesNewRomanPS-BoldMT"/>
              </a:rPr>
            </a:br>
            <a:r>
              <a:rPr lang="en-US" sz="1800" b="1" i="0" dirty="0">
                <a:solidFill>
                  <a:srgbClr val="0000FF"/>
                </a:solidFill>
                <a:effectLst/>
                <a:latin typeface="TimesNewRomanPS-BoldMT"/>
              </a:rPr>
              <a:t>2/overview.html</a:t>
            </a:r>
            <a:br>
              <a:rPr lang="en-US" sz="1800" b="1" i="0" dirty="0">
                <a:solidFill>
                  <a:srgbClr val="0000FF"/>
                </a:solidFill>
                <a:effectLst/>
                <a:latin typeface="TimesNewRomanPS-BoldMT"/>
              </a:rPr>
            </a:br>
            <a:r>
              <a:rPr lang="en-US" sz="1800" b="0" i="0" dirty="0">
                <a:solidFill>
                  <a:srgbClr val="000000"/>
                </a:solidFill>
                <a:effectLst/>
                <a:latin typeface="TimesNewRomanPSMT"/>
              </a:rPr>
              <a:t>Images containing suspicious areas have associated pixel-level "ground truth" information</a:t>
            </a:r>
            <a:br>
              <a:rPr lang="en-US" sz="1800" b="0" i="0" dirty="0">
                <a:solidFill>
                  <a:srgbClr val="000000"/>
                </a:solidFill>
                <a:effectLst/>
                <a:latin typeface="TimesNewRomanPSMT"/>
              </a:rPr>
            </a:br>
            <a:r>
              <a:rPr lang="en-US" sz="1800" b="0" i="0" dirty="0">
                <a:solidFill>
                  <a:srgbClr val="000000"/>
                </a:solidFill>
                <a:effectLst/>
                <a:latin typeface="TimesNewRomanPSMT"/>
              </a:rPr>
              <a:t>about the locations and types of suspicious regions. Also provided are software both for</a:t>
            </a:r>
            <a:br>
              <a:rPr lang="en-US" sz="1800" b="0" i="0" dirty="0">
                <a:solidFill>
                  <a:srgbClr val="000000"/>
                </a:solidFill>
                <a:effectLst/>
                <a:latin typeface="TimesNewRomanPSMT"/>
              </a:rPr>
            </a:br>
            <a:r>
              <a:rPr lang="en-US" sz="1800" b="0" i="0" dirty="0">
                <a:solidFill>
                  <a:srgbClr val="000000"/>
                </a:solidFill>
                <a:effectLst/>
                <a:latin typeface="TimesNewRomanPSMT"/>
              </a:rPr>
              <a:t>accessing the mammogram and truth images and for calculating performance figures for</a:t>
            </a:r>
            <a:br>
              <a:rPr lang="en-US" sz="1800" b="0" i="0" dirty="0">
                <a:solidFill>
                  <a:srgbClr val="000000"/>
                </a:solidFill>
                <a:effectLst/>
                <a:latin typeface="TimesNewRomanPSMT"/>
              </a:rPr>
            </a:br>
            <a:r>
              <a:rPr lang="en-US" sz="1800" b="0" i="0" dirty="0">
                <a:solidFill>
                  <a:srgbClr val="000000"/>
                </a:solidFill>
                <a:effectLst/>
                <a:latin typeface="TimesNewRomanPSMT"/>
              </a:rPr>
              <a:t>automated image analysis algorithms.</a:t>
            </a:r>
            <a:r>
              <a:rPr lang="en-US" dirty="0"/>
              <a:t> </a:t>
            </a:r>
            <a:br>
              <a:rPr lang="en-US" dirty="0"/>
            </a:br>
            <a:endParaRPr lang="en-IN" dirty="0"/>
          </a:p>
        </p:txBody>
      </p:sp>
    </p:spTree>
    <p:extLst>
      <p:ext uri="{BB962C8B-B14F-4D97-AF65-F5344CB8AC3E}">
        <p14:creationId xmlns:p14="http://schemas.microsoft.com/office/powerpoint/2010/main" val="352878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C5E-FC6E-465A-B8AB-BA074DE1F460}"/>
              </a:ext>
            </a:extLst>
          </p:cNvPr>
          <p:cNvSpPr>
            <a:spLocks noGrp="1"/>
          </p:cNvSpPr>
          <p:nvPr>
            <p:ph type="title"/>
          </p:nvPr>
        </p:nvSpPr>
        <p:spPr>
          <a:xfrm>
            <a:off x="453887" y="500062"/>
            <a:ext cx="10515600" cy="1325563"/>
          </a:xfrm>
        </p:spPr>
        <p:txBody>
          <a:bodyPr/>
          <a:lstStyle/>
          <a:p>
            <a:r>
              <a:rPr lang="en-IN" b="1" dirty="0"/>
              <a:t>Image Pre-Processing</a:t>
            </a:r>
          </a:p>
        </p:txBody>
      </p:sp>
      <p:sp>
        <p:nvSpPr>
          <p:cNvPr id="3" name="Content Placeholder 2">
            <a:extLst>
              <a:ext uri="{FF2B5EF4-FFF2-40B4-BE49-F238E27FC236}">
                <a16:creationId xmlns:a16="http://schemas.microsoft.com/office/drawing/2014/main" id="{071576F2-DCDB-4951-957E-03E1D8DBFB83}"/>
              </a:ext>
            </a:extLst>
          </p:cNvPr>
          <p:cNvSpPr>
            <a:spLocks noGrp="1"/>
          </p:cNvSpPr>
          <p:nvPr>
            <p:ph idx="1"/>
          </p:nvPr>
        </p:nvSpPr>
        <p:spPr/>
        <p:txBody>
          <a:bodyPr>
            <a:normAutofit/>
          </a:bodyPr>
          <a:lstStyle/>
          <a:p>
            <a:r>
              <a:rPr lang="en-IN" sz="4000" dirty="0"/>
              <a:t>Contrast Enhancement </a:t>
            </a:r>
          </a:p>
          <a:p>
            <a:r>
              <a:rPr lang="en-IN" sz="4000" dirty="0"/>
              <a:t>Noise Removal</a:t>
            </a:r>
          </a:p>
        </p:txBody>
      </p:sp>
    </p:spTree>
    <p:extLst>
      <p:ext uri="{BB962C8B-B14F-4D97-AF65-F5344CB8AC3E}">
        <p14:creationId xmlns:p14="http://schemas.microsoft.com/office/powerpoint/2010/main" val="1546679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561737-663C-4464-8F82-7D78BFAB2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992" y="1113183"/>
            <a:ext cx="10136015" cy="3485321"/>
          </a:xfrm>
          <a:prstGeom prst="rect">
            <a:avLst/>
          </a:prstGeom>
        </p:spPr>
      </p:pic>
    </p:spTree>
    <p:extLst>
      <p:ext uri="{BB962C8B-B14F-4D97-AF65-F5344CB8AC3E}">
        <p14:creationId xmlns:p14="http://schemas.microsoft.com/office/powerpoint/2010/main" val="3549264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1378</Words>
  <Application>Microsoft Office PowerPoint</Application>
  <PresentationFormat>Widescreen</PresentationFormat>
  <Paragraphs>65</Paragraphs>
  <Slides>50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-apple-system</vt:lpstr>
      <vt:lpstr>Arial</vt:lpstr>
      <vt:lpstr>Arial Black</vt:lpstr>
      <vt:lpstr>Calibri</vt:lpstr>
      <vt:lpstr>Calibri Light</vt:lpstr>
      <vt:lpstr>Cambria Math</vt:lpstr>
      <vt:lpstr>Times New Roman</vt:lpstr>
      <vt:lpstr>TimesNewRomanPS-BoldMT</vt:lpstr>
      <vt:lpstr>TimesNewRomanPSMT</vt:lpstr>
      <vt:lpstr>Office Theme</vt:lpstr>
      <vt:lpstr>Breast Cancer Detection and classification from Mammogram images based on GMM Segmentation and GLCM-DWT feature extraction and PNN Classification  </vt:lpstr>
      <vt:lpstr>PowerPoint Presentation</vt:lpstr>
      <vt:lpstr>EARLY DETECTION   SAVES LIVES…</vt:lpstr>
      <vt:lpstr>Objectives</vt:lpstr>
      <vt:lpstr>Our Project :</vt:lpstr>
      <vt:lpstr>PowerPoint Presentation</vt:lpstr>
      <vt:lpstr>IMAGE DATABASE  </vt:lpstr>
      <vt:lpstr>Image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Segmentation using  Machine Learning  </vt:lpstr>
      <vt:lpstr>PowerPoint Presentation</vt:lpstr>
      <vt:lpstr>PowerPoint Presentation</vt:lpstr>
      <vt:lpstr>PowerPoint Presentation</vt:lpstr>
      <vt:lpstr>K-Means  … HARD CLUSTERING   </vt:lpstr>
      <vt:lpstr> Gaussian Mixture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Extraction </vt:lpstr>
      <vt:lpstr> Wavelet decomposition using analysis filter banks filter banks. </vt:lpstr>
      <vt:lpstr>Gray level co-occurrence matrix (GLCM) </vt:lpstr>
      <vt:lpstr>PowerPoint Presentation</vt:lpstr>
      <vt:lpstr>Symmetric GLCM</vt:lpstr>
      <vt:lpstr>Features on co-occurrence matrix</vt:lpstr>
      <vt:lpstr>The feature descriptors to be derived from NGLCM for mammographic ROI can be mathematically represented as: </vt:lpstr>
      <vt:lpstr>Feature Extraction using 2D-DWT and GLCM </vt:lpstr>
      <vt:lpstr>Probabilistic Neural Network</vt:lpstr>
      <vt:lpstr>Results: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Identification and classification of brain tumor MRI images with feature extraction using DWT, GLCM, GMM and PNN</dc:title>
  <dc:creator>Prabir Kumar Das</dc:creator>
  <cp:lastModifiedBy>Prabir Kumar Das</cp:lastModifiedBy>
  <cp:revision>32</cp:revision>
  <dcterms:created xsi:type="dcterms:W3CDTF">2021-03-20T07:40:27Z</dcterms:created>
  <dcterms:modified xsi:type="dcterms:W3CDTF">2021-04-12T08:26:56Z</dcterms:modified>
</cp:coreProperties>
</file>